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57" r:id="rId3"/>
    <p:sldId id="258" r:id="rId4"/>
    <p:sldId id="304" r:id="rId5"/>
    <p:sldId id="305" r:id="rId6"/>
    <p:sldId id="259" r:id="rId7"/>
    <p:sldId id="260" r:id="rId8"/>
    <p:sldId id="261" r:id="rId9"/>
    <p:sldId id="262" r:id="rId10"/>
    <p:sldId id="263" r:id="rId11"/>
    <p:sldId id="265" r:id="rId12"/>
    <p:sldId id="266" r:id="rId13"/>
    <p:sldId id="264" r:id="rId14"/>
    <p:sldId id="270" r:id="rId15"/>
    <p:sldId id="271" r:id="rId16"/>
    <p:sldId id="272" r:id="rId17"/>
    <p:sldId id="273" r:id="rId18"/>
    <p:sldId id="268" r:id="rId19"/>
    <p:sldId id="269" r:id="rId20"/>
    <p:sldId id="274" r:id="rId21"/>
    <p:sldId id="275" r:id="rId22"/>
    <p:sldId id="276" r:id="rId23"/>
    <p:sldId id="267" r:id="rId24"/>
    <p:sldId id="277" r:id="rId25"/>
    <p:sldId id="278" r:id="rId26"/>
    <p:sldId id="279" r:id="rId27"/>
    <p:sldId id="284" r:id="rId28"/>
    <p:sldId id="285" r:id="rId29"/>
    <p:sldId id="280" r:id="rId30"/>
    <p:sldId id="281" r:id="rId31"/>
    <p:sldId id="303" r:id="rId32"/>
    <p:sldId id="282" r:id="rId33"/>
    <p:sldId id="306" r:id="rId34"/>
    <p:sldId id="283" r:id="rId35"/>
    <p:sldId id="307" r:id="rId36"/>
    <p:sldId id="286"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831" autoAdjust="0"/>
  </p:normalViewPr>
  <p:slideViewPr>
    <p:cSldViewPr snapToGrid="0">
      <p:cViewPr varScale="1">
        <p:scale>
          <a:sx n="58" d="100"/>
          <a:sy n="58" d="100"/>
        </p:scale>
        <p:origin x="98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88.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6.wmf"/><Relationship Id="rId5" Type="http://schemas.openxmlformats.org/officeDocument/2006/relationships/image" Target="../media/image95.wmf"/><Relationship Id="rId4" Type="http://schemas.openxmlformats.org/officeDocument/2006/relationships/image" Target="../media/image94.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image" Target="../media/image9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image" Target="../media/image10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8.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258C27-BE8F-4CB3-84F2-B9D4200B812F}" type="datetimeFigureOut">
              <a:rPr lang="en-US" smtClean="0"/>
              <a:t>11/30/2020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C929A5-4F13-41D6-AA82-E5089A2B32C3}" type="slidenum">
              <a:rPr lang="en-US" smtClean="0"/>
              <a:t>‹#›</a:t>
            </a:fld>
            <a:endParaRPr lang="en-US"/>
          </a:p>
        </p:txBody>
      </p:sp>
    </p:spTree>
    <p:extLst>
      <p:ext uri="{BB962C8B-B14F-4D97-AF65-F5344CB8AC3E}">
        <p14:creationId xmlns:p14="http://schemas.microsoft.com/office/powerpoint/2010/main" val="125431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Electrical_conductivity"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Electron" TargetMode="External"/><Relationship Id="rId3" Type="http://schemas.openxmlformats.org/officeDocument/2006/relationships/hyperlink" Target="https://en.wikipedia.org/wiki/Classical_electromagnetism" TargetMode="External"/><Relationship Id="rId7" Type="http://schemas.openxmlformats.org/officeDocument/2006/relationships/hyperlink" Target="https://en.wikipedia.org/wiki/Electric_current" TargetMode="External"/><Relationship Id="rId12" Type="http://schemas.openxmlformats.org/officeDocument/2006/relationships/hyperlink" Target="https://en.wikipedia.org/wiki/Magnetic_field"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Magnetic_dipole_moment" TargetMode="External"/><Relationship Id="rId11" Type="http://schemas.openxmlformats.org/officeDocument/2006/relationships/hyperlink" Target="https://en.wikipedia.org/wiki/Magnet" TargetMode="External"/><Relationship Id="rId5" Type="http://schemas.openxmlformats.org/officeDocument/2006/relationships/hyperlink" Target="https://en.wikipedia.org/wiki/Density" TargetMode="External"/><Relationship Id="rId10" Type="http://schemas.openxmlformats.org/officeDocument/2006/relationships/hyperlink" Target="https://en.wikipedia.org/wiki/Spin_(physics)" TargetMode="External"/><Relationship Id="rId4" Type="http://schemas.openxmlformats.org/officeDocument/2006/relationships/hyperlink" Target="https://en.wikipedia.org/wiki/Vector_field" TargetMode="External"/><Relationship Id="rId9" Type="http://schemas.openxmlformats.org/officeDocument/2006/relationships/hyperlink" Target="https://en.wikipedia.org/wiki/Ato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929A5-4F13-41D6-AA82-E5089A2B32C3}" type="slidenum">
              <a:rPr lang="en-US" smtClean="0"/>
              <a:t>1</a:t>
            </a:fld>
            <a:endParaRPr lang="en-US"/>
          </a:p>
        </p:txBody>
      </p:sp>
    </p:spTree>
    <p:extLst>
      <p:ext uri="{BB962C8B-B14F-4D97-AF65-F5344CB8AC3E}">
        <p14:creationId xmlns:p14="http://schemas.microsoft.com/office/powerpoint/2010/main" val="3792051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Material that can support this relationship is known</a:t>
            </a:r>
            <a:r>
              <a:rPr lang="en-US" baseline="0" dirty="0"/>
              <a:t> as right handed material.</a:t>
            </a:r>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14</a:t>
            </a:fld>
            <a:endParaRPr lang="en-US"/>
          </a:p>
        </p:txBody>
      </p:sp>
    </p:spTree>
    <p:extLst>
      <p:ext uri="{BB962C8B-B14F-4D97-AF65-F5344CB8AC3E}">
        <p14:creationId xmlns:p14="http://schemas.microsoft.com/office/powerpoint/2010/main" val="2316204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Poynting</a:t>
            </a:r>
            <a:r>
              <a:rPr lang="en-US" baseline="0" dirty="0"/>
              <a:t> vector = rate of energy transfer</a:t>
            </a:r>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16</a:t>
            </a:fld>
            <a:endParaRPr lang="en-US"/>
          </a:p>
        </p:txBody>
      </p:sp>
    </p:spTree>
    <p:extLst>
      <p:ext uri="{BB962C8B-B14F-4D97-AF65-F5344CB8AC3E}">
        <p14:creationId xmlns:p14="http://schemas.microsoft.com/office/powerpoint/2010/main" val="3693233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  the time</a:t>
            </a:r>
            <a:r>
              <a:rPr lang="en-US" baseline="0" dirty="0"/>
              <a:t> average of the magnitude of the </a:t>
            </a:r>
            <a:r>
              <a:rPr lang="en-US" baseline="0" dirty="0" err="1"/>
              <a:t>poynting</a:t>
            </a:r>
            <a:r>
              <a:rPr lang="en-US" baseline="0" dirty="0"/>
              <a:t> vector</a:t>
            </a:r>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17</a:t>
            </a:fld>
            <a:endParaRPr lang="en-US"/>
          </a:p>
        </p:txBody>
      </p:sp>
    </p:spTree>
    <p:extLst>
      <p:ext uri="{BB962C8B-B14F-4D97-AF65-F5344CB8AC3E}">
        <p14:creationId xmlns:p14="http://schemas.microsoft.com/office/powerpoint/2010/main" val="1702762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Equation (3) from page 8</a:t>
            </a:r>
          </a:p>
        </p:txBody>
      </p:sp>
      <p:sp>
        <p:nvSpPr>
          <p:cNvPr id="4" name="Slide Number Placeholder 3"/>
          <p:cNvSpPr>
            <a:spLocks noGrp="1"/>
          </p:cNvSpPr>
          <p:nvPr>
            <p:ph type="sldNum" sz="quarter" idx="10"/>
          </p:nvPr>
        </p:nvSpPr>
        <p:spPr/>
        <p:txBody>
          <a:bodyPr/>
          <a:lstStyle/>
          <a:p>
            <a:fld id="{78C929A5-4F13-41D6-AA82-E5089A2B32C3}" type="slidenum">
              <a:rPr lang="en-US" smtClean="0"/>
              <a:t>19</a:t>
            </a:fld>
            <a:endParaRPr lang="en-US"/>
          </a:p>
        </p:txBody>
      </p:sp>
    </p:spTree>
    <p:extLst>
      <p:ext uri="{BB962C8B-B14F-4D97-AF65-F5344CB8AC3E}">
        <p14:creationId xmlns:p14="http://schemas.microsoft.com/office/powerpoint/2010/main" val="4099711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 base unit of voltage</a:t>
            </a:r>
            <a:r>
              <a:rPr lang="en-US" baseline="0" dirty="0"/>
              <a:t> = kg m^2/A s^3</a:t>
            </a:r>
          </a:p>
          <a:p>
            <a:r>
              <a:rPr lang="en-US" baseline="0" dirty="0"/>
              <a:t>The first relation in the slide can be obtained by using 3</a:t>
            </a:r>
            <a:r>
              <a:rPr lang="en-US" baseline="30000" dirty="0"/>
              <a:t>rd</a:t>
            </a:r>
            <a:r>
              <a:rPr lang="en-US" baseline="0" dirty="0"/>
              <a:t> </a:t>
            </a:r>
            <a:r>
              <a:rPr lang="en-US" baseline="0" dirty="0" err="1"/>
              <a:t>Maxwell;s</a:t>
            </a:r>
            <a:r>
              <a:rPr lang="en-US" baseline="0" dirty="0"/>
              <a:t> equation.</a:t>
            </a:r>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23</a:t>
            </a:fld>
            <a:endParaRPr lang="en-US"/>
          </a:p>
        </p:txBody>
      </p:sp>
    </p:spTree>
    <p:extLst>
      <p:ext uri="{BB962C8B-B14F-4D97-AF65-F5344CB8AC3E}">
        <p14:creationId xmlns:p14="http://schemas.microsoft.com/office/powerpoint/2010/main" val="1334963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conduction current flows in a good conductor, e.g., a metal. The current then consists of free electrons which are the charge carriers. Its strength is determined by the electrical conductivity of the material through which the current flows. The displacement current can exist in all materials, whether conducting or non-conducting. Consider a non-conducting material like wood or glass, placed in an electric field. There are no free electrons in glass and so conduction current does not exist. However, the electric field leads to some realignment of charges inside the material. Electrons, though bound to the atoms, are displaced slightly opposite to the direction of the electric field. The material thus gets polarized. If the electric field is switched off, the electrons go back to their original configurations. If the electric field changes direction repeatedly, the electrons move slightly to and fro inside the material with the changing electric field. This slight movement of electrons constitutes the displacement current. Its strength depends on the frequency with which the electric field changes. The existence of displacement current was theoretically proposed by Maxwell and is incorporated in his equations of </a:t>
            </a:r>
            <a:r>
              <a:rPr lang="en-US" sz="1200" b="0" i="0" kern="1200" dirty="0" err="1">
                <a:solidFill>
                  <a:schemeClr val="tx1"/>
                </a:solidFill>
                <a:effectLst/>
                <a:latin typeface="+mn-lt"/>
                <a:ea typeface="+mn-ea"/>
                <a:cs typeface="+mn-cs"/>
              </a:rPr>
              <a:t>electromagenetis</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https://www.quora.com/What-are-the-differences-between-conduction-current-and-displacement-current</a:t>
            </a:r>
          </a:p>
          <a:p>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29</a:t>
            </a:fld>
            <a:endParaRPr lang="en-US"/>
          </a:p>
        </p:txBody>
      </p:sp>
    </p:spTree>
    <p:extLst>
      <p:ext uri="{BB962C8B-B14F-4D97-AF65-F5344CB8AC3E}">
        <p14:creationId xmlns:p14="http://schemas.microsoft.com/office/powerpoint/2010/main" val="1003821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Austenitic</a:t>
            </a:r>
            <a:r>
              <a:rPr lang="en-US" baseline="0" dirty="0"/>
              <a:t> steel </a:t>
            </a:r>
            <a:r>
              <a:rPr lang="th-TH" baseline="0" dirty="0"/>
              <a:t>เหล็กหล้าไร้สนิม</a:t>
            </a:r>
            <a:endParaRPr lang="en-US" baseline="0" dirty="0"/>
          </a:p>
          <a:p>
            <a:r>
              <a:rPr lang="en-US" sz="1200" b="0" i="0" u="none" strike="noStrike" kern="1200" dirty="0">
                <a:solidFill>
                  <a:schemeClr val="tx1"/>
                </a:solidFill>
                <a:effectLst/>
                <a:latin typeface="+mn-lt"/>
                <a:ea typeface="+mn-ea"/>
                <a:cs typeface="+mn-cs"/>
                <a:sym typeface="Symbol" panose="05050102010706020507" pitchFamily="18" charset="2"/>
                <a:hlinkClick r:id="rId3" tooltip="Electrical conductivity"/>
              </a:rPr>
              <a:t> </a:t>
            </a:r>
            <a:r>
              <a:rPr lang="en-US" sz="1200" b="0" i="0" u="none" strike="noStrike" kern="1200" dirty="0">
                <a:solidFill>
                  <a:schemeClr val="tx1"/>
                </a:solidFill>
                <a:effectLst/>
                <a:latin typeface="+mn-lt"/>
                <a:ea typeface="+mn-ea"/>
                <a:cs typeface="+mn-cs"/>
                <a:hlinkClick r:id="rId3" tooltip="Electrical conductivity"/>
              </a:rPr>
              <a:t>Electrical conductivity</a:t>
            </a:r>
            <a:r>
              <a:rPr lang="en-US" sz="1200" b="0" i="0" kern="1200" dirty="0">
                <a:solidFill>
                  <a:schemeClr val="tx1"/>
                </a:solidFill>
                <a:effectLst/>
                <a:latin typeface="+mn-lt"/>
                <a:ea typeface="+mn-ea"/>
                <a:cs typeface="+mn-cs"/>
              </a:rPr>
              <a:t>, a measure of a material's ability to conduct an electric current</a:t>
            </a:r>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31</a:t>
            </a:fld>
            <a:endParaRPr lang="en-US"/>
          </a:p>
        </p:txBody>
      </p:sp>
    </p:spTree>
    <p:extLst>
      <p:ext uri="{BB962C8B-B14F-4D97-AF65-F5344CB8AC3E}">
        <p14:creationId xmlns:p14="http://schemas.microsoft.com/office/powerpoint/2010/main" val="3755150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https://www.quora.com/What-are-the-differences-between-conduction-current-and-displacement-current</a:t>
            </a:r>
          </a:p>
          <a:p>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32</a:t>
            </a:fld>
            <a:endParaRPr lang="en-US"/>
          </a:p>
        </p:txBody>
      </p:sp>
    </p:spTree>
    <p:extLst>
      <p:ext uri="{BB962C8B-B14F-4D97-AF65-F5344CB8AC3E}">
        <p14:creationId xmlns:p14="http://schemas.microsoft.com/office/powerpoint/2010/main" val="2791510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normal dispersion  </a:t>
            </a:r>
            <a:r>
              <a:rPr lang="th-TH" dirty="0"/>
              <a:t>ความยาวคลื่นยิ่งยาว</a:t>
            </a:r>
            <a:r>
              <a:rPr lang="th-TH" baseline="0" dirty="0"/>
              <a:t> ความเร็วยิ่งมาก   คลื่นความยาวคลื่นยาววิ่ง</a:t>
            </a:r>
            <a:r>
              <a:rPr lang="en-US" baseline="0" dirty="0"/>
              <a:t> “</a:t>
            </a:r>
            <a:r>
              <a:rPr lang="th-TH" baseline="0" dirty="0"/>
              <a:t>เร็ว</a:t>
            </a:r>
            <a:r>
              <a:rPr lang="en-US" baseline="0" dirty="0"/>
              <a:t>” </a:t>
            </a:r>
            <a:r>
              <a:rPr lang="th-TH" baseline="0" dirty="0"/>
              <a:t>กว่าคลื่นความยาวคลื่นสั้น </a:t>
            </a:r>
            <a:r>
              <a:rPr lang="en-US" baseline="0" dirty="0"/>
              <a:t>(v &gt; vg)</a:t>
            </a:r>
            <a:endParaRPr lang="th-TH" baseline="0" dirty="0"/>
          </a:p>
          <a:p>
            <a:r>
              <a:rPr lang="en-US" baseline="0" dirty="0"/>
              <a:t>For anomalous dispersion </a:t>
            </a:r>
            <a:r>
              <a:rPr lang="th-TH" baseline="0" dirty="0"/>
              <a:t>ความยาวคลื่นยิ่งยาว ความเร็วยิ่งน้อย คลื่นความยาวคลื่นยาววิ่ง</a:t>
            </a:r>
            <a:r>
              <a:rPr lang="en-US" baseline="0" dirty="0"/>
              <a:t> “ </a:t>
            </a:r>
            <a:r>
              <a:rPr lang="th-TH" baseline="0" dirty="0"/>
              <a:t>ช้า</a:t>
            </a:r>
            <a:r>
              <a:rPr lang="en-US" baseline="0" dirty="0"/>
              <a:t> “</a:t>
            </a:r>
            <a:r>
              <a:rPr lang="th-TH" baseline="0" dirty="0"/>
              <a:t>กว่าคลื่นความยาวคลื่นสั้น</a:t>
            </a:r>
            <a:r>
              <a:rPr lang="en-US" baseline="0" dirty="0"/>
              <a:t> (v &lt; vg)</a:t>
            </a:r>
          </a:p>
          <a:p>
            <a:r>
              <a:rPr lang="en-US" baseline="0" dirty="0"/>
              <a:t>Dispersion relation </a:t>
            </a:r>
            <a:r>
              <a:rPr lang="th-TH" baseline="0" dirty="0"/>
              <a:t>เป็นกราฟระหว่าง </a:t>
            </a:r>
            <a:r>
              <a:rPr lang="th-TH" baseline="0" dirty="0">
                <a:sym typeface="Symbol" panose="05050102010706020507" pitchFamily="18" charset="2"/>
              </a:rPr>
              <a:t> และ </a:t>
            </a:r>
            <a:r>
              <a:rPr lang="en-US" baseline="0" dirty="0">
                <a:sym typeface="Symbol" panose="05050102010706020507" pitchFamily="18" charset="2"/>
              </a:rPr>
              <a:t>k </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33</a:t>
            </a:fld>
            <a:endParaRPr lang="en-US"/>
          </a:p>
        </p:txBody>
      </p:sp>
    </p:spTree>
    <p:extLst>
      <p:ext uri="{BB962C8B-B14F-4D97-AF65-F5344CB8AC3E}">
        <p14:creationId xmlns:p14="http://schemas.microsoft.com/office/powerpoint/2010/main" val="2207991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4.6</a:t>
            </a:r>
            <a:r>
              <a:rPr lang="en-US" dirty="0">
                <a:sym typeface="Symbol" panose="05050102010706020507" pitchFamily="18" charset="2"/>
              </a:rPr>
              <a:t>  =</a:t>
            </a:r>
            <a:r>
              <a:rPr lang="en-US" baseline="0" dirty="0">
                <a:sym typeface="Symbol" panose="05050102010706020507" pitchFamily="18" charset="2"/>
              </a:rPr>
              <a:t> 3/4c</a:t>
            </a:r>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34</a:t>
            </a:fld>
            <a:endParaRPr lang="en-US"/>
          </a:p>
        </p:txBody>
      </p:sp>
    </p:spTree>
    <p:extLst>
      <p:ext uri="{BB962C8B-B14F-4D97-AF65-F5344CB8AC3E}">
        <p14:creationId xmlns:p14="http://schemas.microsoft.com/office/powerpoint/2010/main" val="3977285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 = electric field (V/m)</a:t>
            </a:r>
          </a:p>
          <a:p>
            <a:r>
              <a:rPr lang="en-US" dirty="0"/>
              <a:t>H = magnetic field</a:t>
            </a:r>
            <a:r>
              <a:rPr lang="en-US" baseline="0" dirty="0"/>
              <a:t> (A/m)</a:t>
            </a:r>
          </a:p>
          <a:p>
            <a:r>
              <a:rPr lang="en-US" baseline="0" dirty="0"/>
              <a:t>B = magnetic flux density (</a:t>
            </a:r>
            <a:r>
              <a:rPr lang="en-US" baseline="0" dirty="0" err="1"/>
              <a:t>Wb</a:t>
            </a:r>
            <a:r>
              <a:rPr lang="en-US" baseline="0" dirty="0"/>
              <a:t>/m^2)</a:t>
            </a:r>
          </a:p>
          <a:p>
            <a:r>
              <a:rPr lang="en-US" baseline="0" dirty="0"/>
              <a:t>D = electric flux density (C/m^2)</a:t>
            </a:r>
          </a:p>
          <a:p>
            <a:r>
              <a:rPr lang="en-US" baseline="0" dirty="0"/>
              <a:t>J = current density (A/m^2)</a:t>
            </a:r>
          </a:p>
          <a:p>
            <a:pPr marL="171450" indent="-171450">
              <a:buFont typeface="Symbol" panose="05050102010706020507" pitchFamily="18" charset="2"/>
              <a:buChar char="r"/>
            </a:pPr>
            <a:r>
              <a:rPr lang="en-US" baseline="0" dirty="0">
                <a:sym typeface="Symbol" panose="05050102010706020507" pitchFamily="18" charset="2"/>
              </a:rPr>
              <a:t>= volume charge density (c/m^3)</a:t>
            </a:r>
          </a:p>
          <a:p>
            <a:pPr marL="0" indent="0">
              <a:buFont typeface="Symbol" panose="05050102010706020507" pitchFamily="18" charset="2"/>
              <a:buNone/>
            </a:pPr>
            <a:r>
              <a:rPr lang="th-TH" baseline="0" dirty="0">
                <a:sym typeface="Symbol" panose="05050102010706020507" pitchFamily="18" charset="2"/>
              </a:rPr>
              <a:t>สำหรับสมการที่ </a:t>
            </a:r>
            <a:r>
              <a:rPr lang="en-US" baseline="0" dirty="0">
                <a:sym typeface="Symbol" panose="05050102010706020507" pitchFamily="18" charset="2"/>
              </a:rPr>
              <a:t>1 </a:t>
            </a:r>
            <a:r>
              <a:rPr lang="th-TH" baseline="0" dirty="0">
                <a:sym typeface="Symbol" panose="05050102010706020507" pitchFamily="18" charset="2"/>
              </a:rPr>
              <a:t>และ </a:t>
            </a:r>
            <a:r>
              <a:rPr lang="en-US" baseline="0" dirty="0">
                <a:sym typeface="Symbol" panose="05050102010706020507" pitchFamily="18" charset="2"/>
              </a:rPr>
              <a:t>2  </a:t>
            </a:r>
            <a:r>
              <a:rPr lang="th-TH" baseline="0" dirty="0">
                <a:sym typeface="Symbol" panose="05050102010706020507" pitchFamily="18" charset="2"/>
              </a:rPr>
              <a:t> </a:t>
            </a:r>
            <a:r>
              <a:rPr lang="en-US" baseline="0" dirty="0">
                <a:sym typeface="Symbol" panose="05050102010706020507" pitchFamily="18" charset="2"/>
              </a:rPr>
              <a:t>the field don’t vary with time, such as electric field produced by charges at rest or magnetic field of a steady current, the electric and magnetic fields independently without interaction between them.</a:t>
            </a:r>
          </a:p>
          <a:p>
            <a:pPr marL="0" indent="0">
              <a:buFont typeface="Symbol" panose="05050102010706020507" pitchFamily="18" charset="2"/>
              <a:buNone/>
            </a:pPr>
            <a:r>
              <a:rPr lang="th-TH" baseline="0" dirty="0">
                <a:sym typeface="Symbol" panose="05050102010706020507" pitchFamily="18" charset="2"/>
              </a:rPr>
              <a:t>สำหรับสมการที่  </a:t>
            </a:r>
            <a:r>
              <a:rPr lang="en-US" baseline="0" dirty="0">
                <a:sym typeface="Symbol" panose="05050102010706020507" pitchFamily="18" charset="2"/>
              </a:rPr>
              <a:t>3 </a:t>
            </a:r>
            <a:r>
              <a:rPr lang="th-TH" baseline="0" dirty="0">
                <a:sym typeface="Symbol" panose="05050102010706020507" pitchFamily="18" charset="2"/>
              </a:rPr>
              <a:t>และ </a:t>
            </a:r>
            <a:r>
              <a:rPr lang="en-US" baseline="0" dirty="0">
                <a:sym typeface="Symbol" panose="05050102010706020507" pitchFamily="18" charset="2"/>
              </a:rPr>
              <a:t>4  when the field vary with time a time-varying magnetic field acts as a source of electric field.</a:t>
            </a:r>
          </a:p>
          <a:p>
            <a:pPr marL="0" indent="0">
              <a:buFont typeface="Symbol" panose="05050102010706020507" pitchFamily="18" charset="2"/>
              <a:buNone/>
            </a:pPr>
            <a:r>
              <a:rPr lang="en-US" dirty="0"/>
              <a:t>Gauss’ Law: The total electric flux coming out of a closed surface is equal to the total charge enclosed by that closed surface (irrespective of the shape of the closed surface) Points to Note: This law establishes charges as the “sources” or “sinks” of the electric field (i.e. charges produce or terminate electric field lines). </a:t>
            </a:r>
          </a:p>
          <a:p>
            <a:pPr marL="0" indent="0">
              <a:buFont typeface="Symbol" panose="05050102010706020507" pitchFamily="18" charset="2"/>
              <a:buNone/>
            </a:pPr>
            <a:r>
              <a:rPr lang="en-US" dirty="0"/>
              <a:t>Gauss’ Law for the Magnetic Fields: The total magnetic flux coming out of a closed surface is always zero. Points to Note: This law implies that there are no such things as “magnetic charges” that can emanate or terminate magnetic field lines.</a:t>
            </a:r>
          </a:p>
          <a:p>
            <a:pPr marL="0" indent="0">
              <a:buFont typeface="Symbol" panose="05050102010706020507" pitchFamily="18" charset="2"/>
              <a:buNone/>
            </a:pPr>
            <a:r>
              <a:rPr lang="en-US" dirty="0"/>
              <a:t>Faraday’s Law: The line integral of electric field over a closed contour is equal to –</a:t>
            </a:r>
            <a:r>
              <a:rPr lang="en-US" dirty="0" err="1"/>
              <a:t>ve</a:t>
            </a:r>
            <a:r>
              <a:rPr lang="en-US" dirty="0"/>
              <a:t> of the time rate of change of the total magnetic flux that goes through any arbitrary surface that is bounded by the closed contour Points to Note: This law says that time changing magnetic fields can also generate electric fields</a:t>
            </a:r>
          </a:p>
          <a:p>
            <a:pPr marL="0" indent="0">
              <a:buFont typeface="Symbol" panose="05050102010706020507" pitchFamily="18" charset="2"/>
              <a:buNone/>
            </a:pPr>
            <a:r>
              <a:rPr lang="en-US" dirty="0"/>
              <a:t>Ampere’s Law: The line integral of magnetic field over a closed contour is equal to the total current plus the time rate of change of the total electric flux that goes through any arbitrary surface that is bounded by the closed contour Points to Note: This law says that electrical currents and time changing electric fields can generate magnetic fields. Since there are no magnetic charges, this is the only known way to generate magnetic fields</a:t>
            </a:r>
          </a:p>
          <a:p>
            <a:pPr marL="0" indent="0">
              <a:buFont typeface="Symbol" panose="05050102010706020507" pitchFamily="18" charset="2"/>
              <a:buNone/>
            </a:pPr>
            <a:r>
              <a:rPr lang="en-US" dirty="0"/>
              <a:t>Ref https://courses.cit.cornell.edu/ece303/Lectures/lecture2.pdf</a:t>
            </a:r>
          </a:p>
          <a:p>
            <a:pPr marL="0" indent="0">
              <a:buFont typeface="Symbol" panose="05050102010706020507" pitchFamily="18" charset="2"/>
              <a:buNone/>
            </a:pPr>
            <a:endParaRPr lang="en-US" dirty="0"/>
          </a:p>
          <a:p>
            <a:pPr marL="0" indent="0">
              <a:buFont typeface="Symbol" panose="05050102010706020507" pitchFamily="18" charset="2"/>
              <a:buNone/>
            </a:pPr>
            <a:endParaRPr lang="en-US" baseline="0" dirty="0">
              <a:sym typeface="Symbol" panose="05050102010706020507" pitchFamily="18" charset="2"/>
            </a:endParaRPr>
          </a:p>
          <a:p>
            <a:pPr marL="0" indent="0">
              <a:buFont typeface="Symbol" panose="05050102010706020507" pitchFamily="18" charset="2"/>
              <a:buNone/>
            </a:pPr>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2</a:t>
            </a:fld>
            <a:endParaRPr lang="en-US"/>
          </a:p>
        </p:txBody>
      </p:sp>
    </p:spTree>
    <p:extLst>
      <p:ext uri="{BB962C8B-B14F-4D97-AF65-F5344CB8AC3E}">
        <p14:creationId xmlns:p14="http://schemas.microsoft.com/office/powerpoint/2010/main" val="407417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a:t>ในกรณีของ</a:t>
            </a:r>
            <a:r>
              <a:rPr lang="th-TH" baseline="0" dirty="0"/>
              <a:t> </a:t>
            </a:r>
            <a:r>
              <a:rPr lang="en-US" baseline="0" dirty="0"/>
              <a:t>dielectric </a:t>
            </a:r>
            <a:r>
              <a:rPr lang="th-TH" baseline="0" dirty="0"/>
              <a:t>อาจมองในรูป </a:t>
            </a:r>
            <a:r>
              <a:rPr lang="th-TH" baseline="0" dirty="0">
                <a:sym typeface="Symbol" panose="05050102010706020507" pitchFamily="18" charset="2"/>
              </a:rPr>
              <a:t>/</a:t>
            </a:r>
            <a:r>
              <a:rPr lang="th-TH" baseline="0" dirty="0" err="1">
                <a:sym typeface="Symbol" panose="05050102010706020507" pitchFamily="18" charset="2"/>
              </a:rPr>
              <a:t></a:t>
            </a:r>
            <a:r>
              <a:rPr lang="en-US" baseline="0" dirty="0">
                <a:sym typeface="Symbol" panose="05050102010706020507" pitchFamily="18" charset="2"/>
              </a:rPr>
              <a:t> &lt; 10^-2</a:t>
            </a:r>
          </a:p>
          <a:p>
            <a:r>
              <a:rPr lang="en-US" baseline="0" dirty="0">
                <a:sym typeface="Symbol" panose="05050102010706020507" pitchFamily="18" charset="2"/>
              </a:rPr>
              <a:t>For a perfect conductivity  -&gt; </a:t>
            </a:r>
          </a:p>
          <a:p>
            <a:r>
              <a:rPr lang="en-US" baseline="0" dirty="0">
                <a:sym typeface="Symbol" panose="05050102010706020507" pitchFamily="18" charset="2"/>
              </a:rPr>
              <a:t>For a perfect dielectric  =0 </a:t>
            </a:r>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36</a:t>
            </a:fld>
            <a:endParaRPr lang="en-US"/>
          </a:p>
        </p:txBody>
      </p:sp>
    </p:spTree>
    <p:extLst>
      <p:ext uri="{BB962C8B-B14F-4D97-AF65-F5344CB8AC3E}">
        <p14:creationId xmlns:p14="http://schemas.microsoft.com/office/powerpoint/2010/main" val="3341644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a:sym typeface="Symbol" panose="05050102010706020507" pitchFamily="18" charset="2"/>
              </a:rPr>
              <a:t>ตอบคำถามแรก หมายความว่าถ้าความถี่สูงกว่า</a:t>
            </a:r>
            <a:r>
              <a:rPr lang="th-TH" baseline="0" dirty="0">
                <a:sym typeface="Symbol" panose="05050102010706020507" pitchFamily="18" charset="2"/>
              </a:rPr>
              <a:t> </a:t>
            </a:r>
            <a:r>
              <a:rPr lang="en-US" baseline="0" dirty="0">
                <a:sym typeface="Symbol" panose="05050102010706020507" pitchFamily="18" charset="2"/>
              </a:rPr>
              <a:t>10MHz </a:t>
            </a:r>
            <a:r>
              <a:rPr lang="th-TH" baseline="0" dirty="0">
                <a:sym typeface="Symbol" panose="05050102010706020507" pitchFamily="18" charset="2"/>
              </a:rPr>
              <a:t>จะทำให้เงื่อนไขของการเป็น </a:t>
            </a:r>
            <a:r>
              <a:rPr lang="en-US" baseline="0" dirty="0">
                <a:sym typeface="Symbol" panose="05050102010706020507" pitchFamily="18" charset="2"/>
              </a:rPr>
              <a:t>conductor </a:t>
            </a:r>
            <a:r>
              <a:rPr lang="th-TH" baseline="0" dirty="0">
                <a:sym typeface="Symbol" panose="05050102010706020507" pitchFamily="18" charset="2"/>
              </a:rPr>
              <a:t>ไม่เป็นจริง</a:t>
            </a:r>
            <a:endParaRPr lang="en-US" dirty="0">
              <a:sym typeface="Symbol" panose="05050102010706020507" pitchFamily="18" charset="2"/>
            </a:endParaRPr>
          </a:p>
          <a:p>
            <a:r>
              <a:rPr lang="en-US" dirty="0">
                <a:sym typeface="Symbol" panose="05050102010706020507" pitchFamily="18" charset="2"/>
              </a:rPr>
              <a:t> 3 m</a:t>
            </a:r>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38</a:t>
            </a:fld>
            <a:endParaRPr lang="en-US"/>
          </a:p>
        </p:txBody>
      </p:sp>
    </p:spTree>
    <p:extLst>
      <p:ext uri="{BB962C8B-B14F-4D97-AF65-F5344CB8AC3E}">
        <p14:creationId xmlns:p14="http://schemas.microsoft.com/office/powerpoint/2010/main" val="1168716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perfect conductor possesses a  value of impedance = 0.</a:t>
            </a:r>
          </a:p>
          <a:p>
            <a:r>
              <a:rPr lang="en-US" baseline="0" dirty="0"/>
              <a:t>Thus good conductors are very good reflectors of EM waves.</a:t>
            </a:r>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42</a:t>
            </a:fld>
            <a:endParaRPr lang="en-US"/>
          </a:p>
        </p:txBody>
      </p:sp>
    </p:spTree>
    <p:extLst>
      <p:ext uri="{BB962C8B-B14F-4D97-AF65-F5344CB8AC3E}">
        <p14:creationId xmlns:p14="http://schemas.microsoft.com/office/powerpoint/2010/main" val="3487995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43</a:t>
            </a:fld>
            <a:endParaRPr lang="en-US"/>
          </a:p>
        </p:txBody>
      </p:sp>
    </p:spTree>
    <p:extLst>
      <p:ext uri="{BB962C8B-B14F-4D97-AF65-F5344CB8AC3E}">
        <p14:creationId xmlns:p14="http://schemas.microsoft.com/office/powerpoint/2010/main" val="2758509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panose="05050102010706020507" pitchFamily="18" charset="2"/>
              <a:buChar char="e"/>
            </a:pPr>
            <a:r>
              <a:rPr lang="en-US" dirty="0">
                <a:sym typeface="Symbol" panose="05050102010706020507" pitchFamily="18" charset="2"/>
              </a:rPr>
              <a:t>=</a:t>
            </a:r>
            <a:r>
              <a:rPr lang="en-US" baseline="0" dirty="0">
                <a:sym typeface="Symbol" panose="05050102010706020507" pitchFamily="18" charset="2"/>
              </a:rPr>
              <a:t> permittivity : the measure of the </a:t>
            </a:r>
            <a:r>
              <a:rPr lang="en-US" i="1" baseline="0" dirty="0">
                <a:sym typeface="Symbol" panose="05050102010706020507" pitchFamily="18" charset="2"/>
              </a:rPr>
              <a:t>resistance</a:t>
            </a:r>
            <a:r>
              <a:rPr lang="en-US" baseline="0" dirty="0">
                <a:sym typeface="Symbol" panose="05050102010706020507" pitchFamily="18" charset="2"/>
              </a:rPr>
              <a:t> that is encountered when forming an electric field in the medium</a:t>
            </a:r>
          </a:p>
          <a:p>
            <a:pPr marL="0" indent="0">
              <a:buFont typeface="Symbol" panose="05050102010706020507" pitchFamily="18" charset="2"/>
              <a:buNone/>
            </a:pPr>
            <a:r>
              <a:rPr lang="en-US" baseline="0" dirty="0">
                <a:sym typeface="Symbol" panose="05050102010706020507" pitchFamily="18" charset="2"/>
              </a:rPr>
              <a:t> = permeability : the degree of magnetization of a material in response to a magnetic field. Or the measure of the ability of material to </a:t>
            </a:r>
            <a:r>
              <a:rPr lang="en-US" i="1" baseline="0" dirty="0">
                <a:sym typeface="Symbol" panose="05050102010706020507" pitchFamily="18" charset="2"/>
              </a:rPr>
              <a:t>support</a:t>
            </a:r>
            <a:r>
              <a:rPr lang="en-US" baseline="0" dirty="0">
                <a:sym typeface="Symbol" panose="05050102010706020507" pitchFamily="18" charset="2"/>
              </a:rPr>
              <a:t> the forming of a magnetic field within itself.</a:t>
            </a:r>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3</a:t>
            </a:fld>
            <a:endParaRPr lang="en-US"/>
          </a:p>
        </p:txBody>
      </p:sp>
    </p:spTree>
    <p:extLst>
      <p:ext uri="{BB962C8B-B14F-4D97-AF65-F5344CB8AC3E}">
        <p14:creationId xmlns:p14="http://schemas.microsoft.com/office/powerpoint/2010/main" val="2142776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magnetic permeability of the material is directly proportional to the number of lines passing through it. The permeability of the air or vacuum is represented by μ</a:t>
            </a:r>
            <a:r>
              <a:rPr lang="en-US" sz="1200" b="0" i="0" kern="1200" baseline="-25000" dirty="0">
                <a:solidFill>
                  <a:schemeClr val="tx1"/>
                </a:solidFill>
                <a:effectLst/>
                <a:latin typeface="+mn-lt"/>
                <a:ea typeface="+mn-ea"/>
                <a:cs typeface="+mn-cs"/>
              </a:rPr>
              <a:t>0</a:t>
            </a:r>
            <a:r>
              <a:rPr lang="en-US" sz="1200" b="0" i="0" kern="1200" dirty="0">
                <a:solidFill>
                  <a:schemeClr val="tx1"/>
                </a:solidFill>
                <a:effectLst/>
                <a:latin typeface="+mn-lt"/>
                <a:ea typeface="+mn-ea"/>
                <a:cs typeface="+mn-cs"/>
              </a:rPr>
              <a:t> which is equal to 4π×17</a:t>
            </a:r>
            <a:r>
              <a:rPr lang="en-US" sz="1200" b="0" i="0" kern="1200" baseline="30000" dirty="0">
                <a:solidFill>
                  <a:schemeClr val="tx1"/>
                </a:solidFill>
                <a:effectLst/>
                <a:latin typeface="+mn-lt"/>
                <a:ea typeface="+mn-ea"/>
                <a:cs typeface="+mn-cs"/>
              </a:rPr>
              <a:t>-7</a:t>
            </a:r>
            <a:r>
              <a:rPr lang="en-US" sz="1200" b="0" i="0" kern="1200" dirty="0">
                <a:solidFill>
                  <a:schemeClr val="tx1"/>
                </a:solidFill>
                <a:effectLst/>
                <a:latin typeface="+mn-lt"/>
                <a:ea typeface="+mn-ea"/>
                <a:cs typeface="+mn-cs"/>
              </a:rPr>
              <a:t> H/m. The permeability of air or vacuum is very poor. μ represents the magnetic permeability.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https://circuitglobe.com/difference-between-permittivity-and-permeability.html   this website compare between permittivity and  permeability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Permittivity varies significantly as a function of frequency and temperature.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Note: water is a good dielectric because it has a high dielectric constant. However, for the household water, it is conductive because it usually contains several kind of ions i.e. Na+ and Cl- from NaCl.</a:t>
            </a:r>
          </a:p>
          <a:p>
            <a:endParaRPr lang="en-US" dirty="0"/>
          </a:p>
        </p:txBody>
      </p:sp>
      <p:sp>
        <p:nvSpPr>
          <p:cNvPr id="4" name="Slide Number Placeholder 3"/>
          <p:cNvSpPr>
            <a:spLocks noGrp="1"/>
          </p:cNvSpPr>
          <p:nvPr>
            <p:ph type="sldNum" sz="quarter" idx="5"/>
          </p:nvPr>
        </p:nvSpPr>
        <p:spPr/>
        <p:txBody>
          <a:bodyPr/>
          <a:lstStyle/>
          <a:p>
            <a:fld id="{78C929A5-4F13-41D6-AA82-E5089A2B32C3}" type="slidenum">
              <a:rPr lang="en-US" smtClean="0"/>
              <a:t>4</a:t>
            </a:fld>
            <a:endParaRPr lang="en-US"/>
          </a:p>
        </p:txBody>
      </p:sp>
    </p:spTree>
    <p:extLst>
      <p:ext uri="{BB962C8B-B14F-4D97-AF65-F5344CB8AC3E}">
        <p14:creationId xmlns:p14="http://schemas.microsoft.com/office/powerpoint/2010/main" val="3221611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of magnetic moment : orbital motion around the nucleus and spin</a:t>
            </a:r>
          </a:p>
          <a:p>
            <a:r>
              <a:rPr lang="en-US" sz="1200" b="0" i="0" kern="1200" dirty="0">
                <a:solidFill>
                  <a:schemeClr val="tx1"/>
                </a:solidFill>
                <a:effectLst/>
                <a:latin typeface="+mn-lt"/>
                <a:ea typeface="+mn-ea"/>
                <a:cs typeface="+mn-cs"/>
              </a:rPr>
              <a:t>In </a:t>
            </a:r>
            <a:r>
              <a:rPr lang="en-US" sz="1200" b="0" i="0" u="none" strike="noStrike" kern="1200" dirty="0">
                <a:solidFill>
                  <a:schemeClr val="tx1"/>
                </a:solidFill>
                <a:effectLst/>
                <a:latin typeface="+mn-lt"/>
                <a:ea typeface="+mn-ea"/>
                <a:cs typeface="+mn-cs"/>
                <a:hlinkClick r:id="rId3" tooltip="Classical electromagnetism"/>
              </a:rPr>
              <a:t>classical electromagnetism</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magnetization</a:t>
            </a:r>
            <a:r>
              <a:rPr lang="en-US" sz="1200" b="0" i="0" kern="1200" dirty="0">
                <a:solidFill>
                  <a:schemeClr val="tx1"/>
                </a:solidFill>
                <a:effectLst/>
                <a:latin typeface="+mn-lt"/>
                <a:ea typeface="+mn-ea"/>
                <a:cs typeface="+mn-cs"/>
              </a:rPr>
              <a:t> or </a:t>
            </a:r>
            <a:r>
              <a:rPr lang="en-US" sz="1200" b="1" i="0" kern="1200" dirty="0">
                <a:solidFill>
                  <a:schemeClr val="tx1"/>
                </a:solidFill>
                <a:effectLst/>
                <a:latin typeface="+mn-lt"/>
                <a:ea typeface="+mn-ea"/>
                <a:cs typeface="+mn-cs"/>
              </a:rPr>
              <a:t>magnetic polarization</a:t>
            </a:r>
            <a:r>
              <a:rPr lang="en-US" sz="1200" b="0" i="0" kern="1200" dirty="0">
                <a:solidFill>
                  <a:schemeClr val="tx1"/>
                </a:solidFill>
                <a:effectLst/>
                <a:latin typeface="+mn-lt"/>
                <a:ea typeface="+mn-ea"/>
                <a:cs typeface="+mn-cs"/>
              </a:rPr>
              <a:t> is the </a:t>
            </a:r>
            <a:r>
              <a:rPr lang="en-US" sz="1200" b="0" i="0" u="none" strike="noStrike" kern="1200" dirty="0">
                <a:solidFill>
                  <a:schemeClr val="tx1"/>
                </a:solidFill>
                <a:effectLst/>
                <a:latin typeface="+mn-lt"/>
                <a:ea typeface="+mn-ea"/>
                <a:cs typeface="+mn-cs"/>
                <a:hlinkClick r:id="rId4" tooltip="Vector field"/>
              </a:rPr>
              <a:t>vector field</a:t>
            </a:r>
            <a:r>
              <a:rPr lang="en-US" sz="1200" b="0" i="0" kern="1200" dirty="0">
                <a:solidFill>
                  <a:schemeClr val="tx1"/>
                </a:solidFill>
                <a:effectLst/>
                <a:latin typeface="+mn-lt"/>
                <a:ea typeface="+mn-ea"/>
                <a:cs typeface="+mn-cs"/>
              </a:rPr>
              <a:t> that expresses the </a:t>
            </a:r>
            <a:r>
              <a:rPr lang="en-US" sz="1200" b="0" i="0" u="none" strike="noStrike" kern="1200" dirty="0">
                <a:solidFill>
                  <a:schemeClr val="tx1"/>
                </a:solidFill>
                <a:effectLst/>
                <a:latin typeface="+mn-lt"/>
                <a:ea typeface="+mn-ea"/>
                <a:cs typeface="+mn-cs"/>
                <a:hlinkClick r:id="rId5" tooltip="Density"/>
              </a:rPr>
              <a:t>density</a:t>
            </a:r>
            <a:r>
              <a:rPr lang="en-US" sz="1200" b="0" i="0" kern="1200" dirty="0">
                <a:solidFill>
                  <a:schemeClr val="tx1"/>
                </a:solidFill>
                <a:effectLst/>
                <a:latin typeface="+mn-lt"/>
                <a:ea typeface="+mn-ea"/>
                <a:cs typeface="+mn-cs"/>
              </a:rPr>
              <a:t> of permanent or induced </a:t>
            </a:r>
            <a:r>
              <a:rPr lang="en-US" sz="1200" b="0" i="0" u="none" strike="noStrike" kern="1200" dirty="0">
                <a:solidFill>
                  <a:schemeClr val="tx1"/>
                </a:solidFill>
                <a:effectLst/>
                <a:latin typeface="+mn-lt"/>
                <a:ea typeface="+mn-ea"/>
                <a:cs typeface="+mn-cs"/>
                <a:hlinkClick r:id="rId6" tooltip="Magnetic dipole moment"/>
              </a:rPr>
              <a:t>magnetic dipole moments</a:t>
            </a:r>
            <a:r>
              <a:rPr lang="en-US" sz="1200" b="0" i="0" kern="1200" dirty="0">
                <a:solidFill>
                  <a:schemeClr val="tx1"/>
                </a:solidFill>
                <a:effectLst/>
                <a:latin typeface="+mn-lt"/>
                <a:ea typeface="+mn-ea"/>
                <a:cs typeface="+mn-cs"/>
              </a:rPr>
              <a:t> in a magnetic material.</a:t>
            </a:r>
          </a:p>
          <a:p>
            <a:r>
              <a:rPr lang="en-US" sz="1200" b="0" i="0" kern="1200" dirty="0">
                <a:solidFill>
                  <a:schemeClr val="tx1"/>
                </a:solidFill>
                <a:effectLst/>
                <a:latin typeface="+mn-lt"/>
                <a:ea typeface="+mn-ea"/>
                <a:cs typeface="+mn-cs"/>
              </a:rPr>
              <a:t>The origin of the magnetic moments responsible for magnetization can be either microscopic </a:t>
            </a:r>
            <a:r>
              <a:rPr lang="en-US" sz="1200" b="0" i="0" u="none" strike="noStrike" kern="1200" dirty="0">
                <a:solidFill>
                  <a:schemeClr val="tx1"/>
                </a:solidFill>
                <a:effectLst/>
                <a:latin typeface="+mn-lt"/>
                <a:ea typeface="+mn-ea"/>
                <a:cs typeface="+mn-cs"/>
                <a:hlinkClick r:id="rId7" tooltip="Electric current"/>
              </a:rPr>
              <a:t>electric currents</a:t>
            </a:r>
            <a:r>
              <a:rPr lang="en-US" sz="1200" b="0" i="0" kern="1200" dirty="0">
                <a:solidFill>
                  <a:schemeClr val="tx1"/>
                </a:solidFill>
                <a:effectLst/>
                <a:latin typeface="+mn-lt"/>
                <a:ea typeface="+mn-ea"/>
                <a:cs typeface="+mn-cs"/>
              </a:rPr>
              <a:t> resulting from the motion of </a:t>
            </a:r>
            <a:r>
              <a:rPr lang="en-US" sz="1200" b="0" i="0" u="none" strike="noStrike" kern="1200" dirty="0">
                <a:solidFill>
                  <a:schemeClr val="tx1"/>
                </a:solidFill>
                <a:effectLst/>
                <a:latin typeface="+mn-lt"/>
                <a:ea typeface="+mn-ea"/>
                <a:cs typeface="+mn-cs"/>
                <a:hlinkClick r:id="rId8" tooltip="Electron"/>
              </a:rPr>
              <a:t>electrons</a:t>
            </a:r>
            <a:r>
              <a:rPr lang="en-US" sz="1200" b="0" i="0" kern="1200" dirty="0">
                <a:solidFill>
                  <a:schemeClr val="tx1"/>
                </a:solidFill>
                <a:effectLst/>
                <a:latin typeface="+mn-lt"/>
                <a:ea typeface="+mn-ea"/>
                <a:cs typeface="+mn-cs"/>
              </a:rPr>
              <a:t> in </a:t>
            </a:r>
            <a:r>
              <a:rPr lang="en-US" sz="1200" b="0" i="0" u="none" strike="noStrike" kern="1200" dirty="0">
                <a:solidFill>
                  <a:schemeClr val="tx1"/>
                </a:solidFill>
                <a:effectLst/>
                <a:latin typeface="+mn-lt"/>
                <a:ea typeface="+mn-ea"/>
                <a:cs typeface="+mn-cs"/>
                <a:hlinkClick r:id="rId9" tooltip="Atom"/>
              </a:rPr>
              <a:t>atoms</a:t>
            </a:r>
            <a:r>
              <a:rPr lang="en-US" sz="1200" b="0" i="0" kern="1200" dirty="0">
                <a:solidFill>
                  <a:schemeClr val="tx1"/>
                </a:solidFill>
                <a:effectLst/>
                <a:latin typeface="+mn-lt"/>
                <a:ea typeface="+mn-ea"/>
                <a:cs typeface="+mn-cs"/>
              </a:rPr>
              <a:t>, or the </a:t>
            </a:r>
            <a:r>
              <a:rPr lang="en-US" sz="1200" b="0" i="0" u="none" strike="noStrike" kern="1200" dirty="0">
                <a:solidFill>
                  <a:schemeClr val="tx1"/>
                </a:solidFill>
                <a:effectLst/>
                <a:latin typeface="+mn-lt"/>
                <a:ea typeface="+mn-ea"/>
                <a:cs typeface="+mn-cs"/>
                <a:hlinkClick r:id="rId10" tooltip="Spin (physics)"/>
              </a:rPr>
              <a:t>spin</a:t>
            </a:r>
            <a:r>
              <a:rPr lang="en-US" sz="1200" b="0" i="0" kern="1200" dirty="0">
                <a:solidFill>
                  <a:schemeClr val="tx1"/>
                </a:solidFill>
                <a:effectLst/>
                <a:latin typeface="+mn-lt"/>
                <a:ea typeface="+mn-ea"/>
                <a:cs typeface="+mn-cs"/>
              </a:rPr>
              <a:t> of the electrons or the nuclei. </a:t>
            </a:r>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magnetic moment</a:t>
            </a:r>
            <a:r>
              <a:rPr lang="en-US" sz="1200" b="0" i="0" kern="1200" dirty="0">
                <a:solidFill>
                  <a:schemeClr val="tx1"/>
                </a:solidFill>
                <a:effectLst/>
                <a:latin typeface="+mn-lt"/>
                <a:ea typeface="+mn-ea"/>
                <a:cs typeface="+mn-cs"/>
              </a:rPr>
              <a:t> is the magnetic strength and orientation of a </a:t>
            </a:r>
            <a:r>
              <a:rPr lang="en-US" sz="1200" b="0" i="0" u="none" strike="noStrike" kern="1200" dirty="0">
                <a:solidFill>
                  <a:schemeClr val="tx1"/>
                </a:solidFill>
                <a:effectLst/>
                <a:latin typeface="+mn-lt"/>
                <a:ea typeface="+mn-ea"/>
                <a:cs typeface="+mn-cs"/>
                <a:hlinkClick r:id="rId11" tooltip="Magnet"/>
              </a:rPr>
              <a:t>magnet</a:t>
            </a:r>
            <a:r>
              <a:rPr lang="en-US" sz="1200" b="0" i="0" kern="1200" dirty="0">
                <a:solidFill>
                  <a:schemeClr val="tx1"/>
                </a:solidFill>
                <a:effectLst/>
                <a:latin typeface="+mn-lt"/>
                <a:ea typeface="+mn-ea"/>
                <a:cs typeface="+mn-cs"/>
              </a:rPr>
              <a:t> or other object that produces a </a:t>
            </a:r>
            <a:r>
              <a:rPr lang="en-US" sz="1200" b="0" i="0" u="none" strike="noStrike" kern="1200" dirty="0">
                <a:solidFill>
                  <a:schemeClr val="tx1"/>
                </a:solidFill>
                <a:effectLst/>
                <a:latin typeface="+mn-lt"/>
                <a:ea typeface="+mn-ea"/>
                <a:cs typeface="+mn-cs"/>
                <a:hlinkClick r:id="rId12" tooltip="Magnetic field"/>
              </a:rPr>
              <a:t>magnetic field</a:t>
            </a:r>
            <a:endParaRPr lang="en-US" dirty="0"/>
          </a:p>
        </p:txBody>
      </p:sp>
      <p:sp>
        <p:nvSpPr>
          <p:cNvPr id="4" name="Slide Number Placeholder 3"/>
          <p:cNvSpPr>
            <a:spLocks noGrp="1"/>
          </p:cNvSpPr>
          <p:nvPr>
            <p:ph type="sldNum" sz="quarter" idx="5"/>
          </p:nvPr>
        </p:nvSpPr>
        <p:spPr/>
        <p:txBody>
          <a:bodyPr/>
          <a:lstStyle/>
          <a:p>
            <a:fld id="{78C929A5-4F13-41D6-AA82-E5089A2B32C3}" type="slidenum">
              <a:rPr lang="en-US" smtClean="0"/>
              <a:t>5</a:t>
            </a:fld>
            <a:endParaRPr lang="en-US"/>
          </a:p>
        </p:txBody>
      </p:sp>
    </p:spTree>
    <p:extLst>
      <p:ext uri="{BB962C8B-B14F-4D97-AF65-F5344CB8AC3E}">
        <p14:creationId xmlns:p14="http://schemas.microsoft.com/office/powerpoint/2010/main" val="511004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properties of wave</a:t>
            </a:r>
            <a:r>
              <a:rPr lang="en-US" baseline="0" dirty="0"/>
              <a:t> include  amplitude, phase, frequency, wavelength and speed.</a:t>
            </a:r>
          </a:p>
          <a:p>
            <a:r>
              <a:rPr lang="en-US" baseline="0" dirty="0"/>
              <a:t>The wave front is in </a:t>
            </a:r>
            <a:r>
              <a:rPr lang="en-US" baseline="0" dirty="0" err="1"/>
              <a:t>xy</a:t>
            </a:r>
            <a:r>
              <a:rPr lang="en-US" baseline="0" dirty="0"/>
              <a:t> plane and propagating in z direction.</a:t>
            </a:r>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7</a:t>
            </a:fld>
            <a:endParaRPr lang="en-US"/>
          </a:p>
        </p:txBody>
      </p:sp>
    </p:spTree>
    <p:extLst>
      <p:ext uri="{BB962C8B-B14F-4D97-AF65-F5344CB8AC3E}">
        <p14:creationId xmlns:p14="http://schemas.microsoft.com/office/powerpoint/2010/main" val="4093005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plane wave is said to be linearly polarized</a:t>
            </a:r>
            <a:r>
              <a:rPr lang="en-US" baseline="0" dirty="0"/>
              <a:t> because the electric vector is always along the x axis and similarly, the magnetic vector is always along the y axis.</a:t>
            </a:r>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10</a:t>
            </a:fld>
            <a:endParaRPr lang="en-US"/>
          </a:p>
        </p:txBody>
      </p:sp>
    </p:spTree>
    <p:extLst>
      <p:ext uri="{BB962C8B-B14F-4D97-AF65-F5344CB8AC3E}">
        <p14:creationId xmlns:p14="http://schemas.microsoft.com/office/powerpoint/2010/main" val="3490252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Laplacian = divergence of the gradient of a function</a:t>
            </a:r>
          </a:p>
        </p:txBody>
      </p:sp>
      <p:sp>
        <p:nvSpPr>
          <p:cNvPr id="4" name="Slide Number Placeholder 3"/>
          <p:cNvSpPr>
            <a:spLocks noGrp="1"/>
          </p:cNvSpPr>
          <p:nvPr>
            <p:ph type="sldNum" sz="quarter" idx="10"/>
          </p:nvPr>
        </p:nvSpPr>
        <p:spPr/>
        <p:txBody>
          <a:bodyPr/>
          <a:lstStyle/>
          <a:p>
            <a:fld id="{78C929A5-4F13-41D6-AA82-E5089A2B32C3}" type="slidenum">
              <a:rPr lang="en-US" smtClean="0"/>
              <a:t>12</a:t>
            </a:fld>
            <a:endParaRPr lang="en-US"/>
          </a:p>
        </p:txBody>
      </p:sp>
    </p:spTree>
    <p:extLst>
      <p:ext uri="{BB962C8B-B14F-4D97-AF65-F5344CB8AC3E}">
        <p14:creationId xmlns:p14="http://schemas.microsoft.com/office/powerpoint/2010/main" val="2462334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solution</a:t>
            </a:r>
            <a:r>
              <a:rPr lang="en-US" baseline="0" dirty="0"/>
              <a:t>s represent the  EM wave propagates in the z direction.</a:t>
            </a:r>
            <a:endParaRPr lang="th-TH" baseline="0" dirty="0"/>
          </a:p>
          <a:p>
            <a:r>
              <a:rPr lang="en-US" baseline="0" dirty="0"/>
              <a:t>Notice that electric field intensity and magnetic field intensity are in phase. (in the case of wave propagation in dielectric)</a:t>
            </a:r>
            <a:endParaRPr lang="en-US" dirty="0"/>
          </a:p>
        </p:txBody>
      </p:sp>
      <p:sp>
        <p:nvSpPr>
          <p:cNvPr id="4" name="Slide Number Placeholder 3"/>
          <p:cNvSpPr>
            <a:spLocks noGrp="1"/>
          </p:cNvSpPr>
          <p:nvPr>
            <p:ph type="sldNum" sz="quarter" idx="10"/>
          </p:nvPr>
        </p:nvSpPr>
        <p:spPr/>
        <p:txBody>
          <a:bodyPr/>
          <a:lstStyle/>
          <a:p>
            <a:fld id="{78C929A5-4F13-41D6-AA82-E5089A2B32C3}" type="slidenum">
              <a:rPr lang="en-US" smtClean="0"/>
              <a:t>13</a:t>
            </a:fld>
            <a:endParaRPr lang="en-US"/>
          </a:p>
        </p:txBody>
      </p:sp>
    </p:spTree>
    <p:extLst>
      <p:ext uri="{BB962C8B-B14F-4D97-AF65-F5344CB8AC3E}">
        <p14:creationId xmlns:p14="http://schemas.microsoft.com/office/powerpoint/2010/main" val="3092250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83AF2-B42A-4E4A-83EC-095C1C87D2EC}" type="datetime1">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7AFB1-D122-4AAA-BF3A-ECD167F20DE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793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656D-D055-47CD-901C-FACAB3278471}" type="datetime1">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7AFB1-D122-4AAA-BF3A-ECD167F20DE5}" type="slidenum">
              <a:rPr lang="en-US" smtClean="0"/>
              <a:t>‹#›</a:t>
            </a:fld>
            <a:endParaRPr lang="en-US"/>
          </a:p>
        </p:txBody>
      </p:sp>
    </p:spTree>
    <p:extLst>
      <p:ext uri="{BB962C8B-B14F-4D97-AF65-F5344CB8AC3E}">
        <p14:creationId xmlns:p14="http://schemas.microsoft.com/office/powerpoint/2010/main" val="3669230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9D34D5-5C96-4A3D-94A1-C0FF69AA2FCC}" type="datetime1">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7AFB1-D122-4AAA-BF3A-ECD167F20DE5}" type="slidenum">
              <a:rPr lang="en-US" smtClean="0"/>
              <a:t>‹#›</a:t>
            </a:fld>
            <a:endParaRPr lang="en-US"/>
          </a:p>
        </p:txBody>
      </p:sp>
    </p:spTree>
    <p:extLst>
      <p:ext uri="{BB962C8B-B14F-4D97-AF65-F5344CB8AC3E}">
        <p14:creationId xmlns:p14="http://schemas.microsoft.com/office/powerpoint/2010/main" val="41465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B1C318-3405-45E4-B074-1B6D2533910F}" type="datetime1">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7AFB1-D122-4AAA-BF3A-ECD167F20DE5}" type="slidenum">
              <a:rPr lang="en-US" smtClean="0"/>
              <a:t>‹#›</a:t>
            </a:fld>
            <a:endParaRPr lang="en-US"/>
          </a:p>
        </p:txBody>
      </p:sp>
    </p:spTree>
    <p:extLst>
      <p:ext uri="{BB962C8B-B14F-4D97-AF65-F5344CB8AC3E}">
        <p14:creationId xmlns:p14="http://schemas.microsoft.com/office/powerpoint/2010/main" val="1280156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C39A0D-0C64-4151-A6B8-885ADA3325AF}" type="datetime1">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7AFB1-D122-4AAA-BF3A-ECD167F20DE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825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F55283-EE93-49CE-8002-7A3BEB26A698}" type="datetime1">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7AFB1-D122-4AAA-BF3A-ECD167F20DE5}" type="slidenum">
              <a:rPr lang="en-US" smtClean="0"/>
              <a:t>‹#›</a:t>
            </a:fld>
            <a:endParaRPr lang="en-US"/>
          </a:p>
        </p:txBody>
      </p:sp>
    </p:spTree>
    <p:extLst>
      <p:ext uri="{BB962C8B-B14F-4D97-AF65-F5344CB8AC3E}">
        <p14:creationId xmlns:p14="http://schemas.microsoft.com/office/powerpoint/2010/main" val="235330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ADF6B5-118C-480A-8E28-BC54AE92FA33}" type="datetime1">
              <a:rPr lang="en-US" smtClean="0"/>
              <a:t>11/30/2020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27AFB1-D122-4AAA-BF3A-ECD167F20DE5}" type="slidenum">
              <a:rPr lang="en-US" smtClean="0"/>
              <a:t>‹#›</a:t>
            </a:fld>
            <a:endParaRPr lang="en-US"/>
          </a:p>
        </p:txBody>
      </p:sp>
    </p:spTree>
    <p:extLst>
      <p:ext uri="{BB962C8B-B14F-4D97-AF65-F5344CB8AC3E}">
        <p14:creationId xmlns:p14="http://schemas.microsoft.com/office/powerpoint/2010/main" val="15073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0FBDAC-913A-4330-8C20-AC1F7234800B}" type="datetime1">
              <a:rPr lang="en-US" smtClean="0"/>
              <a:t>11/30/2020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27AFB1-D122-4AAA-BF3A-ECD167F20DE5}" type="slidenum">
              <a:rPr lang="en-US" smtClean="0"/>
              <a:t>‹#›</a:t>
            </a:fld>
            <a:endParaRPr lang="en-US"/>
          </a:p>
        </p:txBody>
      </p:sp>
    </p:spTree>
    <p:extLst>
      <p:ext uri="{BB962C8B-B14F-4D97-AF65-F5344CB8AC3E}">
        <p14:creationId xmlns:p14="http://schemas.microsoft.com/office/powerpoint/2010/main" val="34495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FCF561-CB83-4E86-B6B6-D2B8FE5A80B6}" type="datetime1">
              <a:rPr lang="en-US" smtClean="0"/>
              <a:t>11/30/2020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527AFB1-D122-4AAA-BF3A-ECD167F20DE5}" type="slidenum">
              <a:rPr lang="en-US" smtClean="0"/>
              <a:t>‹#›</a:t>
            </a:fld>
            <a:endParaRPr lang="en-US"/>
          </a:p>
        </p:txBody>
      </p:sp>
    </p:spTree>
    <p:extLst>
      <p:ext uri="{BB962C8B-B14F-4D97-AF65-F5344CB8AC3E}">
        <p14:creationId xmlns:p14="http://schemas.microsoft.com/office/powerpoint/2010/main" val="1651792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9722A4F-0EFF-4FB8-A25E-E2AB2F036FF2}" type="datetime1">
              <a:rPr lang="en-US" smtClean="0"/>
              <a:t>11/30/2020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527AFB1-D122-4AAA-BF3A-ECD167F20DE5}" type="slidenum">
              <a:rPr lang="en-US" smtClean="0"/>
              <a:t>‹#›</a:t>
            </a:fld>
            <a:endParaRPr lang="en-US"/>
          </a:p>
        </p:txBody>
      </p:sp>
    </p:spTree>
    <p:extLst>
      <p:ext uri="{BB962C8B-B14F-4D97-AF65-F5344CB8AC3E}">
        <p14:creationId xmlns:p14="http://schemas.microsoft.com/office/powerpoint/2010/main" val="1576520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ABEB73-E39F-437F-A702-85AB20369F61}" type="datetime1">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7AFB1-D122-4AAA-BF3A-ECD167F20DE5}" type="slidenum">
              <a:rPr lang="en-US" smtClean="0"/>
              <a:t>‹#›</a:t>
            </a:fld>
            <a:endParaRPr lang="en-US"/>
          </a:p>
        </p:txBody>
      </p:sp>
    </p:spTree>
    <p:extLst>
      <p:ext uri="{BB962C8B-B14F-4D97-AF65-F5344CB8AC3E}">
        <p14:creationId xmlns:p14="http://schemas.microsoft.com/office/powerpoint/2010/main" val="3465751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2DC587E-8D96-4C04-863E-9193DAD80C1A}" type="datetime1">
              <a:rPr lang="en-US" smtClean="0"/>
              <a:t>11/30/2020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527AFB1-D122-4AAA-BF3A-ECD167F20DE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775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23.png"/><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20.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8.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24.wmf"/></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9.xml"/><Relationship Id="rId7"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7.emf"/><Relationship Id="rId5" Type="http://schemas.openxmlformats.org/officeDocument/2006/relationships/image" Target="../media/image26.w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1.wmf"/><Relationship Id="rId5" Type="http://schemas.openxmlformats.org/officeDocument/2006/relationships/oleObject" Target="../embeddings/oleObject13.bin"/><Relationship Id="rId4" Type="http://schemas.openxmlformats.org/officeDocument/2006/relationships/image" Target="../media/image30.wmf"/></Relationships>
</file>

<file path=ppt/slides/_rels/slide16.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11.xml"/><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2.wmf"/><Relationship Id="rId5" Type="http://schemas.openxmlformats.org/officeDocument/2006/relationships/oleObject" Target="../embeddings/oleObject14.bin"/><Relationship Id="rId4" Type="http://schemas.openxmlformats.org/officeDocument/2006/relationships/image" Target="../media/image34.e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2.xml"/><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35.wmf"/><Relationship Id="rId4" Type="http://schemas.openxmlformats.org/officeDocument/2006/relationships/oleObject" Target="../embeddings/oleObject16.bin"/><Relationship Id="rId9" Type="http://schemas.openxmlformats.org/officeDocument/2006/relationships/image" Target="../media/image37.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8.wmf"/></Relationships>
</file>

<file path=ppt/slides/_rels/slide19.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23.bin"/><Relationship Id="rId18" Type="http://schemas.openxmlformats.org/officeDocument/2006/relationships/image" Target="../media/image44.wmf"/><Relationship Id="rId3" Type="http://schemas.openxmlformats.org/officeDocument/2006/relationships/notesSlide" Target="../notesSlides/notesSlide13.xml"/><Relationship Id="rId7" Type="http://schemas.openxmlformats.org/officeDocument/2006/relationships/oleObject" Target="../embeddings/oleObject21.bin"/><Relationship Id="rId12" Type="http://schemas.openxmlformats.org/officeDocument/2006/relationships/image" Target="../media/image46.emf"/><Relationship Id="rId17" Type="http://schemas.openxmlformats.org/officeDocument/2006/relationships/oleObject" Target="../embeddings/oleObject25.bin"/><Relationship Id="rId2" Type="http://schemas.openxmlformats.org/officeDocument/2006/relationships/slideLayout" Target="../slideLayouts/slideLayout2.xml"/><Relationship Id="rId16" Type="http://schemas.openxmlformats.org/officeDocument/2006/relationships/image" Target="../media/image43.wmf"/><Relationship Id="rId1" Type="http://schemas.openxmlformats.org/officeDocument/2006/relationships/vmlDrawing" Target="../drawings/vmlDrawing10.vml"/><Relationship Id="rId6" Type="http://schemas.openxmlformats.org/officeDocument/2006/relationships/image" Target="../media/image39.wmf"/><Relationship Id="rId11" Type="http://schemas.openxmlformats.org/officeDocument/2006/relationships/image" Target="../media/image45.emf"/><Relationship Id="rId5" Type="http://schemas.openxmlformats.org/officeDocument/2006/relationships/oleObject" Target="../embeddings/oleObject20.bin"/><Relationship Id="rId15" Type="http://schemas.openxmlformats.org/officeDocument/2006/relationships/oleObject" Target="../embeddings/oleObject24.bin"/><Relationship Id="rId10" Type="http://schemas.openxmlformats.org/officeDocument/2006/relationships/image" Target="../media/image41.wmf"/><Relationship Id="rId4" Type="http://schemas.openxmlformats.org/officeDocument/2006/relationships/image" Target="../media/image48.png"/><Relationship Id="rId9" Type="http://schemas.openxmlformats.org/officeDocument/2006/relationships/oleObject" Target="../embeddings/oleObject22.bin"/><Relationship Id="rId14" Type="http://schemas.openxmlformats.org/officeDocument/2006/relationships/image" Target="../media/image42.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8.wmf"/><Relationship Id="rId5" Type="http://schemas.openxmlformats.org/officeDocument/2006/relationships/oleObject" Target="../embeddings/oleObject27.bin"/><Relationship Id="rId4" Type="http://schemas.openxmlformats.org/officeDocument/2006/relationships/image" Target="../media/image47.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50.wmf"/></Relationships>
</file>

<file path=ppt/slides/_rels/slide23.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notesSlide" Target="../notesSlides/notesSlide14.xml"/><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4.wmf"/><Relationship Id="rId5" Type="http://schemas.openxmlformats.org/officeDocument/2006/relationships/oleObject" Target="../embeddings/oleObject30.bin"/><Relationship Id="rId10" Type="http://schemas.openxmlformats.org/officeDocument/2006/relationships/image" Target="../media/image52.wmf"/><Relationship Id="rId4" Type="http://schemas.openxmlformats.org/officeDocument/2006/relationships/image" Target="../media/image53.png"/><Relationship Id="rId9" Type="http://schemas.openxmlformats.org/officeDocument/2006/relationships/oleObject" Target="../embeddings/oleObject32.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image" Target="../media/image56.emf"/><Relationship Id="rId7" Type="http://schemas.openxmlformats.org/officeDocument/2006/relationships/image" Target="../media/image54.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4.bin"/><Relationship Id="rId5" Type="http://schemas.openxmlformats.org/officeDocument/2006/relationships/image" Target="../media/image53.wmf"/><Relationship Id="rId4" Type="http://schemas.openxmlformats.org/officeDocument/2006/relationships/oleObject" Target="../embeddings/oleObject33.bin"/><Relationship Id="rId9" Type="http://schemas.openxmlformats.org/officeDocument/2006/relationships/image" Target="../media/image55.wmf"/></Relationships>
</file>

<file path=ppt/slides/_rels/slide25.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oleObject" Target="../embeddings/oleObject36.bin"/><Relationship Id="rId7"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37.bin"/><Relationship Id="rId5" Type="http://schemas.openxmlformats.org/officeDocument/2006/relationships/image" Target="../media/image59.emf"/><Relationship Id="rId4" Type="http://schemas.openxmlformats.org/officeDocument/2006/relationships/image" Target="../media/image57.wmf"/></Relationships>
</file>

<file path=ppt/slides/_rels/slide2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xml"/><Relationship Id="rId4" Type="http://schemas.openxmlformats.org/officeDocument/2006/relationships/image" Target="../media/image62.emf"/></Relationships>
</file>

<file path=ppt/slides/_rels/slide27.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60.emf"/><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5.emf"/><Relationship Id="rId5" Type="http://schemas.openxmlformats.org/officeDocument/2006/relationships/image" Target="../media/image63.wmf"/><Relationship Id="rId4" Type="http://schemas.openxmlformats.org/officeDocument/2006/relationships/oleObject" Target="../embeddings/oleObject38.bin"/></Relationships>
</file>

<file path=ppt/slides/_rels/slide28.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61.emf"/><Relationship Id="rId5" Type="http://schemas.openxmlformats.org/officeDocument/2006/relationships/image" Target="../media/image66.wmf"/><Relationship Id="rId4" Type="http://schemas.openxmlformats.org/officeDocument/2006/relationships/oleObject" Target="../embeddings/oleObject40.bin"/></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1.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0.emf"/><Relationship Id="rId5" Type="http://schemas.openxmlformats.org/officeDocument/2006/relationships/image" Target="../media/image69.emf"/><Relationship Id="rId4" Type="http://schemas.openxmlformats.org/officeDocument/2006/relationships/image" Target="../media/image68.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73.emf"/><Relationship Id="rId7" Type="http://schemas.openxmlformats.org/officeDocument/2006/relationships/hyperlink" Target="https://em.geosci.xyz/content/maxwell1_fundamentals/harmonic_planewaves_homogeneous/skindepth.html" TargetMode="Externa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72.wmf"/><Relationship Id="rId5" Type="http://schemas.openxmlformats.org/officeDocument/2006/relationships/oleObject" Target="../embeddings/oleObject41.bin"/><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76.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42.bin"/><Relationship Id="rId5" Type="http://schemas.openxmlformats.org/officeDocument/2006/relationships/image" Target="../media/image77.emf"/><Relationship Id="rId4" Type="http://schemas.openxmlformats.org/officeDocument/2006/relationships/image" Target="../media/image70.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78.wmf"/><Relationship Id="rId5" Type="http://schemas.openxmlformats.org/officeDocument/2006/relationships/oleObject" Target="../embeddings/oleObject43.bin"/><Relationship Id="rId4" Type="http://schemas.openxmlformats.org/officeDocument/2006/relationships/image" Target="../media/image79.emf"/></Relationships>
</file>

<file path=ppt/slides/_rels/slide34.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4.emf"/><Relationship Id="rId4" Type="http://schemas.openxmlformats.org/officeDocument/2006/relationships/image" Target="../media/image83.emf"/></Relationships>
</file>

<file path=ppt/slides/_rels/slide37.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85.wmf"/><Relationship Id="rId5" Type="http://schemas.openxmlformats.org/officeDocument/2006/relationships/oleObject" Target="../embeddings/oleObject44.bin"/><Relationship Id="rId4" Type="http://schemas.openxmlformats.org/officeDocument/2006/relationships/image" Target="../media/image87.emf"/></Relationships>
</file>

<file path=ppt/slides/_rels/slide38.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notesSlide" Target="../notesSlides/notesSlide21.xml"/><Relationship Id="rId7"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88.wmf"/><Relationship Id="rId5" Type="http://schemas.openxmlformats.org/officeDocument/2006/relationships/oleObject" Target="../embeddings/oleObject45.bin"/><Relationship Id="rId4" Type="http://schemas.openxmlformats.org/officeDocument/2006/relationships/image" Target="../media/image90.emf"/></Relationships>
</file>

<file path=ppt/slides/_rels/slide39.x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oleObject" Target="../embeddings/oleObject52.bin"/><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95.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92.wmf"/><Relationship Id="rId11" Type="http://schemas.openxmlformats.org/officeDocument/2006/relationships/oleObject" Target="../embeddings/oleObject51.bin"/><Relationship Id="rId5" Type="http://schemas.openxmlformats.org/officeDocument/2006/relationships/oleObject" Target="../embeddings/oleObject48.bin"/><Relationship Id="rId15" Type="http://schemas.openxmlformats.org/officeDocument/2006/relationships/image" Target="../media/image97.png"/><Relationship Id="rId10" Type="http://schemas.openxmlformats.org/officeDocument/2006/relationships/image" Target="../media/image94.wmf"/><Relationship Id="rId4" Type="http://schemas.openxmlformats.org/officeDocument/2006/relationships/image" Target="../media/image91.wmf"/><Relationship Id="rId9" Type="http://schemas.openxmlformats.org/officeDocument/2006/relationships/oleObject" Target="../embeddings/oleObject50.bin"/><Relationship Id="rId14" Type="http://schemas.openxmlformats.org/officeDocument/2006/relationships/image" Target="../media/image96.w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99.wmf"/><Relationship Id="rId5" Type="http://schemas.openxmlformats.org/officeDocument/2006/relationships/oleObject" Target="../embeddings/oleObject54.bin"/><Relationship Id="rId4" Type="http://schemas.openxmlformats.org/officeDocument/2006/relationships/image" Target="../media/image98.wmf"/></Relationships>
</file>

<file path=ppt/slides/_rels/slide41.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100.wmf"/><Relationship Id="rId4" Type="http://schemas.openxmlformats.org/officeDocument/2006/relationships/oleObject" Target="../embeddings/oleObject55.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04.e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103.emf"/><Relationship Id="rId5" Type="http://schemas.openxmlformats.org/officeDocument/2006/relationships/image" Target="../media/image102.wmf"/><Relationship Id="rId4" Type="http://schemas.openxmlformats.org/officeDocument/2006/relationships/oleObject" Target="../embeddings/oleObject56.bin"/></Relationships>
</file>

<file path=ppt/slides/_rels/slide43.x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notesSlide" Target="../notesSlides/notesSlide23.xml"/><Relationship Id="rId7"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05.wmf"/><Relationship Id="rId5" Type="http://schemas.openxmlformats.org/officeDocument/2006/relationships/oleObject" Target="../embeddings/oleObject57.bin"/><Relationship Id="rId4" Type="http://schemas.openxmlformats.org/officeDocument/2006/relationships/image" Target="../media/image107.emf"/></Relationships>
</file>

<file path=ppt/slides/_rels/slide44.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oleObject" Target="../embeddings/oleObject59.bin"/><Relationship Id="rId7" Type="http://schemas.openxmlformats.org/officeDocument/2006/relationships/image" Target="../media/image110.png"/><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109.wmf"/><Relationship Id="rId5" Type="http://schemas.openxmlformats.org/officeDocument/2006/relationships/oleObject" Target="../embeddings/oleObject60.bin"/><Relationship Id="rId4" Type="http://schemas.openxmlformats.org/officeDocument/2006/relationships/image" Target="../media/image108.wmf"/></Relationships>
</file>

<file path=ppt/slides/_rels/slide45.x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113.wmf"/><Relationship Id="rId5" Type="http://schemas.openxmlformats.org/officeDocument/2006/relationships/oleObject" Target="../embeddings/oleObject62.bin"/><Relationship Id="rId10" Type="http://schemas.openxmlformats.org/officeDocument/2006/relationships/image" Target="../media/image116.png"/><Relationship Id="rId4" Type="http://schemas.openxmlformats.org/officeDocument/2006/relationships/image" Target="../media/image112.wmf"/><Relationship Id="rId9" Type="http://schemas.openxmlformats.org/officeDocument/2006/relationships/image" Target="../media/image115.png"/></Relationships>
</file>

<file path=ppt/slides/_rels/slide46.x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image" Target="../media/image11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121.png"/><Relationship Id="rId5" Type="http://schemas.openxmlformats.org/officeDocument/2006/relationships/image" Target="../media/image119.wmf"/><Relationship Id="rId4" Type="http://schemas.openxmlformats.org/officeDocument/2006/relationships/oleObject" Target="../embeddings/oleObject64.bin"/></Relationships>
</file>

<file path=ppt/slides/_rels/slide4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7.xml"/><Relationship Id="rId4" Type="http://schemas.openxmlformats.org/officeDocument/2006/relationships/image" Target="../media/image124.emf"/></Relationships>
</file>

<file path=ppt/slides/_rels/slide49.xml.rels><?xml version="1.0" encoding="UTF-8" standalone="yes"?>
<Relationships xmlns="http://schemas.openxmlformats.org/package/2006/relationships"><Relationship Id="rId3" Type="http://schemas.openxmlformats.org/officeDocument/2006/relationships/image" Target="../media/image126.gif"/><Relationship Id="rId2" Type="http://schemas.openxmlformats.org/officeDocument/2006/relationships/image" Target="../media/image125.png"/><Relationship Id="rId1" Type="http://schemas.openxmlformats.org/officeDocument/2006/relationships/slideLayout" Target="../slideLayouts/slideLayout7.xml"/><Relationship Id="rId4" Type="http://schemas.openxmlformats.org/officeDocument/2006/relationships/image" Target="../media/image127.gi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11.emf"/><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8156" y="771831"/>
            <a:ext cx="10442190" cy="3566160"/>
          </a:xfrm>
        </p:spPr>
        <p:txBody>
          <a:bodyPr/>
          <a:lstStyle/>
          <a:p>
            <a:r>
              <a:rPr lang="en-US" b="1" dirty="0">
                <a:latin typeface="Times New Roman" panose="02020603050405020304" pitchFamily="18" charset="0"/>
                <a:cs typeface="Times New Roman" panose="02020603050405020304" pitchFamily="18" charset="0"/>
              </a:rPr>
              <a:t>Electromagnetic Waves</a:t>
            </a:r>
          </a:p>
        </p:txBody>
      </p:sp>
      <p:sp>
        <p:nvSpPr>
          <p:cNvPr id="3" name="Subtitle 2"/>
          <p:cNvSpPr>
            <a:spLocks noGrp="1"/>
          </p:cNvSpPr>
          <p:nvPr>
            <p:ph type="subTitle" idx="1"/>
          </p:nvPr>
        </p:nvSpPr>
        <p:spPr/>
        <p:txBody>
          <a:bodyPr/>
          <a:lstStyle/>
          <a:p>
            <a:r>
              <a:rPr lang="en-US" dirty="0"/>
              <a:t>30</a:t>
            </a:r>
            <a:r>
              <a:rPr lang="en-US" baseline="30000" dirty="0"/>
              <a:t>th</a:t>
            </a:r>
            <a:r>
              <a:rPr lang="en-US" dirty="0"/>
              <a:t> NOVEMBER 2020</a:t>
            </a:r>
          </a:p>
        </p:txBody>
      </p:sp>
      <p:sp>
        <p:nvSpPr>
          <p:cNvPr id="4" name="Slide Number Placeholder 3"/>
          <p:cNvSpPr>
            <a:spLocks noGrp="1"/>
          </p:cNvSpPr>
          <p:nvPr>
            <p:ph type="sldNum" sz="quarter" idx="12"/>
          </p:nvPr>
        </p:nvSpPr>
        <p:spPr/>
        <p:txBody>
          <a:bodyPr/>
          <a:lstStyle/>
          <a:p>
            <a:fld id="{F527AFB1-D122-4AAA-BF3A-ECD167F20DE5}" type="slidenum">
              <a:rPr lang="en-US" smtClean="0"/>
              <a:t>1</a:t>
            </a:fld>
            <a:endParaRPr lang="en-US"/>
          </a:p>
        </p:txBody>
      </p:sp>
    </p:spTree>
    <p:extLst>
      <p:ext uri="{BB962C8B-B14F-4D97-AF65-F5344CB8AC3E}">
        <p14:creationId xmlns:p14="http://schemas.microsoft.com/office/powerpoint/2010/main" val="1769616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sym typeface="Symbol" panose="05050102010706020507" pitchFamily="18" charset="2"/>
              </a:rPr>
              <a:t>The wave equation for electromagnetic waves in a dielectric : </a:t>
            </a:r>
            <a:r>
              <a:rPr lang="en-US"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plane-polarized waves (1)</a:t>
            </a:r>
            <a:endParaRPr lang="en-US" b="1" dirty="0">
              <a:solidFill>
                <a:srgbClr val="FF0000"/>
              </a:solidFill>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Consider </a:t>
            </a:r>
            <a:r>
              <a:rPr lang="en-US" sz="2400" i="1" dirty="0">
                <a:latin typeface="Times New Roman" panose="02020603050405020304" pitchFamily="18" charset="0"/>
                <a:cs typeface="Times New Roman" panose="02020603050405020304" pitchFamily="18" charset="0"/>
              </a:rPr>
              <a:t>E</a:t>
            </a:r>
            <a:r>
              <a:rPr lang="en-US" sz="2400" baseline="-25000"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only, with </a:t>
            </a:r>
            <a:r>
              <a:rPr lang="en-US" sz="2400" i="1" dirty="0" err="1">
                <a:latin typeface="Times New Roman" panose="02020603050405020304" pitchFamily="18" charset="0"/>
                <a:cs typeface="Times New Roman" panose="02020603050405020304" pitchFamily="18" charset="0"/>
              </a:rPr>
              <a:t>E</a:t>
            </a:r>
            <a:r>
              <a:rPr lang="en-US" sz="2400" baseline="-25000" dirty="0" err="1">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 = 0, equations (3A) and  (4A) give</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Using the fact that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wave equation for </a:t>
            </a:r>
            <a:r>
              <a:rPr lang="en-US" sz="2400" i="1" dirty="0" err="1">
                <a:latin typeface="Times New Roman" panose="02020603050405020304" pitchFamily="18" charset="0"/>
                <a:cs typeface="Times New Roman" panose="02020603050405020304" pitchFamily="18" charset="0"/>
              </a:rPr>
              <a:t>H</a:t>
            </a:r>
            <a:r>
              <a:rPr lang="en-US" sz="2400" baseline="-25000" dirty="0" err="1">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 is found to be</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Similarly, the wave equation for </a:t>
            </a:r>
            <a:r>
              <a:rPr lang="en-US" sz="2400" i="1" dirty="0">
                <a:latin typeface="Times New Roman" panose="02020603050405020304" pitchFamily="18" charset="0"/>
                <a:cs typeface="Times New Roman" panose="02020603050405020304" pitchFamily="18" charset="0"/>
              </a:rPr>
              <a:t>E</a:t>
            </a:r>
            <a:r>
              <a:rPr lang="en-US" sz="2400" baseline="-25000"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is </a:t>
            </a:r>
          </a:p>
        </p:txBody>
      </p:sp>
      <p:sp>
        <p:nvSpPr>
          <p:cNvPr id="4" name="Slide Number Placeholder 3"/>
          <p:cNvSpPr>
            <a:spLocks noGrp="1"/>
          </p:cNvSpPr>
          <p:nvPr>
            <p:ph type="sldNum" sz="quarter" idx="12"/>
          </p:nvPr>
        </p:nvSpPr>
        <p:spPr/>
        <p:txBody>
          <a:bodyPr/>
          <a:lstStyle/>
          <a:p>
            <a:fld id="{F527AFB1-D122-4AAA-BF3A-ECD167F20DE5}" type="slidenum">
              <a:rPr lang="en-US" smtClean="0"/>
              <a:t>10</a:t>
            </a:fld>
            <a:endParaRPr lang="en-US"/>
          </a:p>
        </p:txBody>
      </p:sp>
      <p:pic>
        <p:nvPicPr>
          <p:cNvPr id="5" name="Picture 4"/>
          <p:cNvPicPr>
            <a:picLocks noChangeAspect="1"/>
          </p:cNvPicPr>
          <p:nvPr/>
        </p:nvPicPr>
        <p:blipFill>
          <a:blip r:embed="rId3"/>
          <a:stretch>
            <a:fillRect/>
          </a:stretch>
        </p:blipFill>
        <p:spPr>
          <a:xfrm>
            <a:off x="3383280" y="2322234"/>
            <a:ext cx="2361119" cy="940946"/>
          </a:xfrm>
          <a:prstGeom prst="rect">
            <a:avLst/>
          </a:prstGeom>
        </p:spPr>
      </p:pic>
      <p:pic>
        <p:nvPicPr>
          <p:cNvPr id="6" name="Picture 5"/>
          <p:cNvPicPr>
            <a:picLocks noChangeAspect="1"/>
          </p:cNvPicPr>
          <p:nvPr/>
        </p:nvPicPr>
        <p:blipFill>
          <a:blip r:embed="rId4"/>
          <a:stretch>
            <a:fillRect/>
          </a:stretch>
        </p:blipFill>
        <p:spPr>
          <a:xfrm>
            <a:off x="6501054" y="2339283"/>
            <a:ext cx="2382643" cy="940946"/>
          </a:xfrm>
          <a:prstGeom prst="rect">
            <a:avLst/>
          </a:prstGeom>
        </p:spPr>
      </p:pic>
      <p:pic>
        <p:nvPicPr>
          <p:cNvPr id="7" name="Picture 6"/>
          <p:cNvPicPr>
            <a:picLocks noChangeAspect="1"/>
          </p:cNvPicPr>
          <p:nvPr/>
        </p:nvPicPr>
        <p:blipFill>
          <a:blip r:embed="rId5"/>
          <a:stretch>
            <a:fillRect/>
          </a:stretch>
        </p:blipFill>
        <p:spPr>
          <a:xfrm>
            <a:off x="4442798" y="3268345"/>
            <a:ext cx="2265179" cy="1010865"/>
          </a:xfrm>
          <a:prstGeom prst="rect">
            <a:avLst/>
          </a:prstGeom>
        </p:spPr>
      </p:pic>
      <p:pic>
        <p:nvPicPr>
          <p:cNvPr id="8" name="Picture 7"/>
          <p:cNvPicPr>
            <a:picLocks noChangeAspect="1"/>
          </p:cNvPicPr>
          <p:nvPr/>
        </p:nvPicPr>
        <p:blipFill>
          <a:blip r:embed="rId6"/>
          <a:stretch>
            <a:fillRect/>
          </a:stretch>
        </p:blipFill>
        <p:spPr>
          <a:xfrm>
            <a:off x="6532855" y="4181500"/>
            <a:ext cx="2637504" cy="1026772"/>
          </a:xfrm>
          <a:prstGeom prst="rect">
            <a:avLst/>
          </a:prstGeom>
        </p:spPr>
      </p:pic>
      <p:pic>
        <p:nvPicPr>
          <p:cNvPr id="10" name="Picture 9"/>
          <p:cNvPicPr>
            <a:picLocks noChangeAspect="1"/>
          </p:cNvPicPr>
          <p:nvPr/>
        </p:nvPicPr>
        <p:blipFill>
          <a:blip r:embed="rId7"/>
          <a:stretch>
            <a:fillRect/>
          </a:stretch>
        </p:blipFill>
        <p:spPr>
          <a:xfrm>
            <a:off x="6532855" y="5119916"/>
            <a:ext cx="2750588" cy="992158"/>
          </a:xfrm>
          <a:prstGeom prst="rect">
            <a:avLst/>
          </a:prstGeom>
        </p:spPr>
      </p:pic>
      <p:sp>
        <p:nvSpPr>
          <p:cNvPr id="9" name="Rectangle 8"/>
          <p:cNvSpPr/>
          <p:nvPr/>
        </p:nvSpPr>
        <p:spPr>
          <a:xfrm>
            <a:off x="6532855" y="4176215"/>
            <a:ext cx="2750588" cy="9437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01054" y="5175196"/>
            <a:ext cx="2750588" cy="9437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996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Recall</a:t>
            </a:r>
            <a:r>
              <a:rPr lang="en-US" dirty="0">
                <a:latin typeface="Times New Roman" panose="02020603050405020304" pitchFamily="18" charset="0"/>
                <a:cs typeface="Times New Roman" panose="02020603050405020304" pitchFamily="18" charset="0"/>
              </a:rPr>
              <a:t> a formal derivation of the wave equation from Maxwell’s equations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in dielectric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79" y="1845733"/>
                <a:ext cx="10546729" cy="4380895"/>
              </a:xfrm>
            </p:spPr>
            <p:txBody>
              <a:bodyPr>
                <a:normAutofit fontScale="92500"/>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From identity      </a:t>
                </a:r>
                <a14:m>
                  <m:oMath xmlns:m="http://schemas.openxmlformats.org/officeDocument/2006/math">
                    <m:r>
                      <m:rPr>
                        <m:sty m:val="p"/>
                      </m:rP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240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𝐸</m:t>
                        </m:r>
                      </m:e>
                    </m:acc>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d>
                      <m:d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dPr>
                      <m:e>
                        <m:r>
                          <m:rPr>
                            <m:sty m:val="p"/>
                          </m:rP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m:t>
                        </m:r>
                        <m:acc>
                          <m:accPr>
                            <m:chr m:val="⃑"/>
                            <m:ctrlPr>
                              <a:rPr lang="en-US" sz="2400" i="1">
                                <a:latin typeface="Cambria Math" panose="02040503050406030204" pitchFamily="18" charset="0"/>
                                <a:ea typeface="Cambria Math" panose="02040503050406030204" pitchFamily="18" charset="0"/>
                                <a:cs typeface="Times New Roman" panose="02020603050405020304" pitchFamily="18" charset="0"/>
                              </a:rPr>
                            </m:ctrlPr>
                          </m:acc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𝐸</m:t>
                            </m:r>
                          </m:e>
                        </m:acc>
                      </m:e>
                    </m:d>
                  </m:oMath>
                </a14:m>
                <a:r>
                  <a:rPr lang="en-US" sz="2400"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400" i="1" dirty="0" smtClean="0">
                            <a:latin typeface="Cambria Math" panose="02040503050406030204" pitchFamily="18" charset="0"/>
                            <a:cs typeface="Times New Roman" panose="02020603050405020304" pitchFamily="18" charset="0"/>
                          </a:rPr>
                        </m:ctrlPr>
                      </m:sSupPr>
                      <m:e>
                        <m:r>
                          <m:rPr>
                            <m:sty m:val="p"/>
                          </m:rPr>
                          <a:rPr lang="en-US" sz="2400" i="1">
                            <a:latin typeface="Cambria Math" panose="02040503050406030204" pitchFamily="18" charset="0"/>
                            <a:ea typeface="Cambria Math" panose="02040503050406030204" pitchFamily="18" charset="0"/>
                            <a:cs typeface="Times New Roman" panose="02020603050405020304" pitchFamily="18" charset="0"/>
                          </a:rPr>
                          <m:t>∇</m:t>
                        </m:r>
                      </m:e>
                      <m:sup>
                        <m:r>
                          <a:rPr lang="en-US" sz="2400" b="0" i="1" dirty="0" smtClean="0">
                            <a:latin typeface="Cambria Math" panose="02040503050406030204" pitchFamily="18" charset="0"/>
                            <a:cs typeface="Times New Roman" panose="02020603050405020304" pitchFamily="18" charset="0"/>
                          </a:rPr>
                          <m:t>2</m:t>
                        </m:r>
                      </m:sup>
                    </m:sSup>
                  </m:oMath>
                </a14:m>
                <a:r>
                  <a:rPr lang="en-US" sz="2400" dirty="0">
                    <a:ea typeface="Cambria Math" panose="02040503050406030204" pitchFamily="18" charset="0"/>
                    <a:cs typeface="Times New Roman" panose="02020603050405020304" pitchFamily="18" charset="0"/>
                  </a:rPr>
                  <a:t> </a:t>
                </a:r>
                <a14:m>
                  <m:oMath xmlns:m="http://schemas.openxmlformats.org/officeDocument/2006/math">
                    <m:acc>
                      <m:accPr>
                        <m:chr m:val="⃑"/>
                        <m:ctrlPr>
                          <a:rPr lang="en-US" sz="2400" i="1">
                            <a:latin typeface="Cambria Math" panose="02040503050406030204" pitchFamily="18" charset="0"/>
                            <a:ea typeface="Cambria Math" panose="02040503050406030204" pitchFamily="18" charset="0"/>
                            <a:cs typeface="Times New Roman" panose="02020603050405020304" pitchFamily="18" charset="0"/>
                          </a:rPr>
                        </m:ctrlPr>
                      </m:accPr>
                      <m:e>
                        <m:r>
                          <a:rPr lang="en-US" sz="2400" i="1">
                            <a:latin typeface="Cambria Math" panose="02040503050406030204" pitchFamily="18" charset="0"/>
                            <a:ea typeface="Cambria Math" panose="02040503050406030204" pitchFamily="18" charset="0"/>
                            <a:cs typeface="Times New Roman" panose="02020603050405020304" pitchFamily="18" charset="0"/>
                          </a:rPr>
                          <m:t>𝐸</m:t>
                        </m:r>
                      </m:e>
                    </m:acc>
                  </m:oMath>
                </a14:m>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From the constitutive equation :</a:t>
                </a:r>
                <a14:m>
                  <m:oMath xmlns:m="http://schemas.openxmlformats.org/officeDocument/2006/math">
                    <m:r>
                      <m:rPr>
                        <m:sty m:val="p"/>
                      </m:rP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2400" i="1">
                            <a:latin typeface="Cambria Math" panose="02040503050406030204" pitchFamily="18" charset="0"/>
                            <a:ea typeface="Cambria Math" panose="02040503050406030204" pitchFamily="18" charset="0"/>
                            <a:cs typeface="Times New Roman" panose="02020603050405020304" pitchFamily="18" charset="0"/>
                          </a:rPr>
                        </m:ctrlPr>
                      </m:accPr>
                      <m:e>
                        <m:r>
                          <a:rPr lang="en-US" sz="2400" i="1">
                            <a:latin typeface="Cambria Math" panose="02040503050406030204" pitchFamily="18" charset="0"/>
                            <a:ea typeface="Cambria Math" panose="02040503050406030204" pitchFamily="18" charset="0"/>
                            <a:cs typeface="Times New Roman" panose="02020603050405020304" pitchFamily="18" charset="0"/>
                          </a:rPr>
                          <m:t>𝐸</m:t>
                        </m:r>
                      </m:e>
                    </m:acc>
                    <m:r>
                      <a:rPr lang="en-US" sz="2400" i="1">
                        <a:latin typeface="Cambria Math" panose="02040503050406030204" pitchFamily="18" charset="0"/>
                        <a:ea typeface="Cambria Math" panose="02040503050406030204" pitchFamily="18" charset="0"/>
                        <a:cs typeface="Times New Roman" panose="02020603050405020304" pitchFamily="18" charset="0"/>
                      </a:rPr>
                      <m:t>=</m:t>
                    </m:r>
                    <m:f>
                      <m:fPr>
                        <m:ctrlPr>
                          <a:rPr lang="en-US" sz="2400" i="1">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i="1" smtClean="0">
                            <a:latin typeface="Cambria Math" panose="02040503050406030204" pitchFamily="18" charset="0"/>
                            <a:ea typeface="Cambria Math" panose="02040503050406030204" pitchFamily="18" charset="0"/>
                            <a:sym typeface="Symbol" panose="05050102010706020507" pitchFamily="18" charset="2"/>
                          </a:rPr>
                          <m:t></m:t>
                        </m:r>
                      </m:den>
                    </m:f>
                    <m:r>
                      <m:rPr>
                        <m:sty m:val="p"/>
                      </m:rPr>
                      <a:rPr lang="en-US" sz="2400" i="1">
                        <a:latin typeface="Cambria Math" panose="02040503050406030204" pitchFamily="18" charset="0"/>
                        <a:ea typeface="Cambria Math" panose="02040503050406030204" pitchFamily="18" charset="0"/>
                        <a:cs typeface="Times New Roman" panose="02020603050405020304" pitchFamily="18" charset="0"/>
                      </a:rPr>
                      <m:t>∇</m:t>
                    </m:r>
                    <m:d>
                      <m:d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dPr>
                      <m:e>
                        <m:r>
                          <m:rPr>
                            <m:sty m:val="p"/>
                          </m:rP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m:t>
                        </m:r>
                        <m:acc>
                          <m:accPr>
                            <m:chr m:val="⃑"/>
                            <m:ctrlPr>
                              <a:rPr lang="en-US" sz="2400" i="1">
                                <a:latin typeface="Cambria Math" panose="02040503050406030204" pitchFamily="18" charset="0"/>
                                <a:ea typeface="Cambria Math" panose="02040503050406030204" pitchFamily="18" charset="0"/>
                                <a:cs typeface="Times New Roman" panose="02020603050405020304" pitchFamily="18" charset="0"/>
                              </a:rPr>
                            </m:ctrlPr>
                          </m:acc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𝐷</m:t>
                            </m:r>
                          </m:e>
                        </m:acc>
                      </m:e>
                    </m:d>
                    <m:r>
                      <m:rPr>
                        <m:nor/>
                      </m:rPr>
                      <a:rPr lang="en-US" sz="2400" dirty="0">
                        <a:latin typeface="Times New Roman" panose="02020603050405020304" pitchFamily="18" charset="0"/>
                        <a:cs typeface="Times New Roman" panose="02020603050405020304" pitchFamily="18" charset="0"/>
                      </a:rPr>
                      <m:t>−</m:t>
                    </m:r>
                    <m:sSup>
                      <m:sSupPr>
                        <m:ctrlPr>
                          <a:rPr lang="en-US" sz="2400" i="1" dirty="0">
                            <a:latin typeface="Cambria Math" panose="02040503050406030204" pitchFamily="18" charset="0"/>
                            <a:cs typeface="Times New Roman" panose="02020603050405020304" pitchFamily="18" charset="0"/>
                          </a:rPr>
                        </m:ctrlPr>
                      </m:sSupPr>
                      <m:e>
                        <m:r>
                          <m:rPr>
                            <m:sty m:val="p"/>
                          </m:rPr>
                          <a:rPr lang="en-US" sz="2400" i="1">
                            <a:latin typeface="Cambria Math" panose="02040503050406030204" pitchFamily="18" charset="0"/>
                            <a:ea typeface="Cambria Math" panose="02040503050406030204" pitchFamily="18" charset="0"/>
                            <a:cs typeface="Times New Roman" panose="02020603050405020304" pitchFamily="18" charset="0"/>
                          </a:rPr>
                          <m:t>∇</m:t>
                        </m:r>
                      </m:e>
                      <m:sup>
                        <m:r>
                          <a:rPr lang="en-US" sz="2400" i="1" dirty="0">
                            <a:latin typeface="Cambria Math" panose="02040503050406030204" pitchFamily="18" charset="0"/>
                            <a:cs typeface="Times New Roman" panose="02020603050405020304" pitchFamily="18" charset="0"/>
                          </a:rPr>
                          <m:t>2</m:t>
                        </m:r>
                      </m:sup>
                    </m:sSup>
                    <m:r>
                      <m:rPr>
                        <m:nor/>
                      </m:rPr>
                      <a:rPr lang="en-US" sz="2400" dirty="0">
                        <a:ea typeface="Cambria Math" panose="02040503050406030204" pitchFamily="18" charset="0"/>
                        <a:cs typeface="Times New Roman" panose="02020603050405020304" pitchFamily="18" charset="0"/>
                      </a:rPr>
                      <m:t> </m:t>
                    </m:r>
                    <m:acc>
                      <m:accPr>
                        <m:chr m:val="⃑"/>
                        <m:ctrlPr>
                          <a:rPr lang="en-US" sz="2400" i="1">
                            <a:latin typeface="Cambria Math" panose="02040503050406030204" pitchFamily="18" charset="0"/>
                            <a:ea typeface="Cambria Math" panose="02040503050406030204" pitchFamily="18" charset="0"/>
                            <a:cs typeface="Times New Roman" panose="02020603050405020304" pitchFamily="18" charset="0"/>
                          </a:rPr>
                        </m:ctrlPr>
                      </m:accPr>
                      <m:e>
                        <m:r>
                          <a:rPr lang="en-US" sz="2400" i="1">
                            <a:latin typeface="Cambria Math" panose="02040503050406030204" pitchFamily="18" charset="0"/>
                            <a:ea typeface="Cambria Math" panose="02040503050406030204" pitchFamily="18" charset="0"/>
                            <a:cs typeface="Times New Roman" panose="02020603050405020304" pitchFamily="18" charset="0"/>
                          </a:rPr>
                          <m:t>𝐸</m:t>
                        </m:r>
                      </m:e>
                    </m:acc>
                  </m:oMath>
                </a14:m>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Due to equation (1) of Maxwell’s equation:                                 (for dielectric </a:t>
                </a:r>
                <a:r>
                  <a:rPr lang="en-US" sz="2400" dirty="0">
                    <a:latin typeface="Times New Roman" panose="02020603050405020304" pitchFamily="18" charset="0"/>
                    <a:cs typeface="Times New Roman" panose="02020603050405020304" pitchFamily="18" charset="0"/>
                    <a:sym typeface="Symbol" panose="05050102010706020507" pitchFamily="18" charset="2"/>
                  </a:rPr>
                  <a:t> = 0)</a:t>
                </a:r>
                <a:r>
                  <a:rPr lang="en-US" sz="2400"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From equation (3) of Maxwell’s equation:</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From the constitutive equation :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From equation (4) and constitutive equation :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79" y="1845733"/>
                <a:ext cx="10546729" cy="4380895"/>
              </a:xfrm>
              <a:blipFill>
                <a:blip r:embed="rId3"/>
                <a:stretch>
                  <a:fillRect l="-1503" t="-83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527AFB1-D122-4AAA-BF3A-ECD167F20DE5}" type="slidenum">
              <a:rPr lang="en-US" smtClean="0"/>
              <a:t>11</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454997560"/>
              </p:ext>
            </p:extLst>
          </p:nvPr>
        </p:nvGraphicFramePr>
        <p:xfrm>
          <a:off x="6092598" y="2990677"/>
          <a:ext cx="2006600" cy="406400"/>
        </p:xfrm>
        <a:graphic>
          <a:graphicData uri="http://schemas.openxmlformats.org/presentationml/2006/ole">
            <mc:AlternateContent xmlns:mc="http://schemas.openxmlformats.org/markup-compatibility/2006">
              <mc:Choice xmlns:v="urn:schemas-microsoft-com:vml" Requires="v">
                <p:oleObj spid="_x0000_s6037" name="Equation" r:id="rId4" imgW="1130040" imgH="228600" progId="Equation.DSMT4">
                  <p:embed/>
                </p:oleObj>
              </mc:Choice>
              <mc:Fallback>
                <p:oleObj name="Equation" r:id="rId4" imgW="1130040" imgH="228600" progId="Equation.DSMT4">
                  <p:embed/>
                  <p:pic>
                    <p:nvPicPr>
                      <p:cNvPr id="0" name=""/>
                      <p:cNvPicPr/>
                      <p:nvPr/>
                    </p:nvPicPr>
                    <p:blipFill>
                      <a:blip r:embed="rId5"/>
                      <a:stretch>
                        <a:fillRect/>
                      </a:stretch>
                    </p:blipFill>
                    <p:spPr>
                      <a:xfrm>
                        <a:off x="6092598" y="2990677"/>
                        <a:ext cx="2006600" cy="4064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680658642"/>
              </p:ext>
            </p:extLst>
          </p:nvPr>
        </p:nvGraphicFramePr>
        <p:xfrm>
          <a:off x="6281072" y="3397077"/>
          <a:ext cx="2208212" cy="812800"/>
        </p:xfrm>
        <a:graphic>
          <a:graphicData uri="http://schemas.openxmlformats.org/presentationml/2006/ole">
            <mc:AlternateContent xmlns:mc="http://schemas.openxmlformats.org/markup-compatibility/2006">
              <mc:Choice xmlns:v="urn:schemas-microsoft-com:vml" Requires="v">
                <p:oleObj spid="_x0000_s6038" name="Equation" r:id="rId6" imgW="1244520" imgH="457200" progId="Equation.DSMT4">
                  <p:embed/>
                </p:oleObj>
              </mc:Choice>
              <mc:Fallback>
                <p:oleObj name="Equation" r:id="rId6" imgW="1244520" imgH="457200" progId="Equation.DSMT4">
                  <p:embed/>
                  <p:pic>
                    <p:nvPicPr>
                      <p:cNvPr id="0" name=""/>
                      <p:cNvPicPr/>
                      <p:nvPr/>
                    </p:nvPicPr>
                    <p:blipFill>
                      <a:blip r:embed="rId7"/>
                      <a:stretch>
                        <a:fillRect/>
                      </a:stretch>
                    </p:blipFill>
                    <p:spPr>
                      <a:xfrm>
                        <a:off x="6281072" y="3397077"/>
                        <a:ext cx="2208212" cy="8128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87555862"/>
              </p:ext>
            </p:extLst>
          </p:nvPr>
        </p:nvGraphicFramePr>
        <p:xfrm>
          <a:off x="5332647" y="4438507"/>
          <a:ext cx="4259262" cy="812800"/>
        </p:xfrm>
        <a:graphic>
          <a:graphicData uri="http://schemas.openxmlformats.org/presentationml/2006/ole">
            <mc:AlternateContent xmlns:mc="http://schemas.openxmlformats.org/markup-compatibility/2006">
              <mc:Choice xmlns:v="urn:schemas-microsoft-com:vml" Requires="v">
                <p:oleObj spid="_x0000_s6039" name="Equation" r:id="rId8" imgW="2400120" imgH="457200" progId="Equation.DSMT4">
                  <p:embed/>
                </p:oleObj>
              </mc:Choice>
              <mc:Fallback>
                <p:oleObj name="Equation" r:id="rId8" imgW="2400120" imgH="457200" progId="Equation.DSMT4">
                  <p:embed/>
                  <p:pic>
                    <p:nvPicPr>
                      <p:cNvPr id="0" name=""/>
                      <p:cNvPicPr/>
                      <p:nvPr/>
                    </p:nvPicPr>
                    <p:blipFill>
                      <a:blip r:embed="rId9"/>
                      <a:stretch>
                        <a:fillRect/>
                      </a:stretch>
                    </p:blipFill>
                    <p:spPr>
                      <a:xfrm>
                        <a:off x="5332647" y="4438507"/>
                        <a:ext cx="4259262" cy="8128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57044565"/>
              </p:ext>
            </p:extLst>
          </p:nvPr>
        </p:nvGraphicFramePr>
        <p:xfrm>
          <a:off x="7095898" y="5359680"/>
          <a:ext cx="3740150" cy="835025"/>
        </p:xfrm>
        <a:graphic>
          <a:graphicData uri="http://schemas.openxmlformats.org/presentationml/2006/ole">
            <mc:AlternateContent xmlns:mc="http://schemas.openxmlformats.org/markup-compatibility/2006">
              <mc:Choice xmlns:v="urn:schemas-microsoft-com:vml" Requires="v">
                <p:oleObj spid="_x0000_s6040" name="Equation" r:id="rId10" imgW="2108160" imgH="469800" progId="Equation.DSMT4">
                  <p:embed/>
                </p:oleObj>
              </mc:Choice>
              <mc:Fallback>
                <p:oleObj name="Equation" r:id="rId10" imgW="2108160" imgH="469800" progId="Equation.DSMT4">
                  <p:embed/>
                  <p:pic>
                    <p:nvPicPr>
                      <p:cNvPr id="0" name=""/>
                      <p:cNvPicPr/>
                      <p:nvPr/>
                    </p:nvPicPr>
                    <p:blipFill>
                      <a:blip r:embed="rId11"/>
                      <a:stretch>
                        <a:fillRect/>
                      </a:stretch>
                    </p:blipFill>
                    <p:spPr>
                      <a:xfrm>
                        <a:off x="7095898" y="5359680"/>
                        <a:ext cx="3740150" cy="835025"/>
                      </a:xfrm>
                      <a:prstGeom prst="rect">
                        <a:avLst/>
                      </a:prstGeom>
                    </p:spPr>
                  </p:pic>
                </p:oleObj>
              </mc:Fallback>
            </mc:AlternateContent>
          </a:graphicData>
        </a:graphic>
      </p:graphicFrame>
    </p:spTree>
    <p:extLst>
      <p:ext uri="{BB962C8B-B14F-4D97-AF65-F5344CB8AC3E}">
        <p14:creationId xmlns:p14="http://schemas.microsoft.com/office/powerpoint/2010/main" val="3559569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Recall a formal derivation of the wave equation from Maxwell’s equations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in dielectric (2)</a:t>
            </a:r>
          </a:p>
        </p:txBody>
      </p:sp>
      <p:sp>
        <p:nvSpPr>
          <p:cNvPr id="3" name="Content Placeholder 2"/>
          <p:cNvSpPr>
            <a:spLocks noGrp="1"/>
          </p:cNvSpPr>
          <p:nvPr>
            <p:ph idx="1"/>
          </p:nvPr>
        </p:nvSpPr>
        <p:spPr>
          <a:xfrm>
            <a:off x="1097280" y="1845733"/>
            <a:ext cx="10058400" cy="4380895"/>
          </a:xfrm>
        </p:spPr>
        <p:txBody>
          <a:bodyPr>
            <a:normAutofit lnSpcReduction="10000"/>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wave equation</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Possible solution for the wave equation may be given as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substituting the solution in the wave equation, we obtain</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Finally, the wave equation in free space becomes  </a:t>
            </a:r>
          </a:p>
        </p:txBody>
      </p:sp>
      <p:sp>
        <p:nvSpPr>
          <p:cNvPr id="4" name="Slide Number Placeholder 3"/>
          <p:cNvSpPr>
            <a:spLocks noGrp="1"/>
          </p:cNvSpPr>
          <p:nvPr>
            <p:ph type="sldNum" sz="quarter" idx="12"/>
          </p:nvPr>
        </p:nvSpPr>
        <p:spPr/>
        <p:txBody>
          <a:bodyPr/>
          <a:lstStyle/>
          <a:p>
            <a:fld id="{F527AFB1-D122-4AAA-BF3A-ECD167F20DE5}" type="slidenum">
              <a:rPr lang="en-US" smtClean="0"/>
              <a:t>12</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988089213"/>
              </p:ext>
            </p:extLst>
          </p:nvPr>
        </p:nvGraphicFramePr>
        <p:xfrm>
          <a:off x="3894455" y="1635761"/>
          <a:ext cx="1825625" cy="788988"/>
        </p:xfrm>
        <a:graphic>
          <a:graphicData uri="http://schemas.openxmlformats.org/presentationml/2006/ole">
            <mc:AlternateContent xmlns:mc="http://schemas.openxmlformats.org/markup-compatibility/2006">
              <mc:Choice xmlns:v="urn:schemas-microsoft-com:vml" Requires="v">
                <p:oleObj spid="_x0000_s6798" name="Equation" r:id="rId4" imgW="1028520" imgH="444240" progId="Equation.DSMT4">
                  <p:embed/>
                </p:oleObj>
              </mc:Choice>
              <mc:Fallback>
                <p:oleObj name="Equation" r:id="rId4" imgW="1028520" imgH="444240" progId="Equation.DSMT4">
                  <p:embed/>
                  <p:pic>
                    <p:nvPicPr>
                      <p:cNvPr id="0" name=""/>
                      <p:cNvPicPr/>
                      <p:nvPr/>
                    </p:nvPicPr>
                    <p:blipFill>
                      <a:blip r:embed="rId5"/>
                      <a:stretch>
                        <a:fillRect/>
                      </a:stretch>
                    </p:blipFill>
                    <p:spPr>
                      <a:xfrm>
                        <a:off x="3894455" y="1635761"/>
                        <a:ext cx="1825625" cy="788988"/>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535415183"/>
              </p:ext>
            </p:extLst>
          </p:nvPr>
        </p:nvGraphicFramePr>
        <p:xfrm>
          <a:off x="8380447" y="2249714"/>
          <a:ext cx="2623924" cy="609599"/>
        </p:xfrm>
        <a:graphic>
          <a:graphicData uri="http://schemas.openxmlformats.org/presentationml/2006/ole">
            <mc:AlternateContent xmlns:mc="http://schemas.openxmlformats.org/markup-compatibility/2006">
              <mc:Choice xmlns:v="urn:schemas-microsoft-com:vml" Requires="v">
                <p:oleObj spid="_x0000_s6799" name="Equation" r:id="rId6" imgW="1257120" imgH="291960" progId="Equation.DSMT4">
                  <p:embed/>
                </p:oleObj>
              </mc:Choice>
              <mc:Fallback>
                <p:oleObj name="Equation" r:id="rId6" imgW="1257120" imgH="291960" progId="Equation.DSMT4">
                  <p:embed/>
                  <p:pic>
                    <p:nvPicPr>
                      <p:cNvPr id="0" name=""/>
                      <p:cNvPicPr/>
                      <p:nvPr/>
                    </p:nvPicPr>
                    <p:blipFill>
                      <a:blip r:embed="rId7"/>
                      <a:stretch>
                        <a:fillRect/>
                      </a:stretch>
                    </p:blipFill>
                    <p:spPr>
                      <a:xfrm>
                        <a:off x="8380447" y="2249714"/>
                        <a:ext cx="2623924" cy="609599"/>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476841711"/>
              </p:ext>
            </p:extLst>
          </p:nvPr>
        </p:nvGraphicFramePr>
        <p:xfrm>
          <a:off x="3255283" y="3381828"/>
          <a:ext cx="4650508" cy="2024517"/>
        </p:xfrm>
        <a:graphic>
          <a:graphicData uri="http://schemas.openxmlformats.org/presentationml/2006/ole">
            <mc:AlternateContent xmlns:mc="http://schemas.openxmlformats.org/markup-compatibility/2006">
              <mc:Choice xmlns:v="urn:schemas-microsoft-com:vml" Requires="v">
                <p:oleObj spid="_x0000_s6800" name="Equation" r:id="rId8" imgW="2565360" imgH="1117440" progId="Equation.DSMT4">
                  <p:embed/>
                </p:oleObj>
              </mc:Choice>
              <mc:Fallback>
                <p:oleObj name="Equation" r:id="rId8" imgW="2565360" imgH="1117440" progId="Equation.DSMT4">
                  <p:embed/>
                  <p:pic>
                    <p:nvPicPr>
                      <p:cNvPr id="0" name=""/>
                      <p:cNvPicPr/>
                      <p:nvPr/>
                    </p:nvPicPr>
                    <p:blipFill>
                      <a:blip r:embed="rId9"/>
                      <a:stretch>
                        <a:fillRect/>
                      </a:stretch>
                    </p:blipFill>
                    <p:spPr>
                      <a:xfrm>
                        <a:off x="3255283" y="3381828"/>
                        <a:ext cx="4650508" cy="2024517"/>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280005387"/>
              </p:ext>
            </p:extLst>
          </p:nvPr>
        </p:nvGraphicFramePr>
        <p:xfrm>
          <a:off x="7728923" y="5406345"/>
          <a:ext cx="1801812" cy="788988"/>
        </p:xfrm>
        <a:graphic>
          <a:graphicData uri="http://schemas.openxmlformats.org/presentationml/2006/ole">
            <mc:AlternateContent xmlns:mc="http://schemas.openxmlformats.org/markup-compatibility/2006">
              <mc:Choice xmlns:v="urn:schemas-microsoft-com:vml" Requires="v">
                <p:oleObj spid="_x0000_s6801" name="Equation" r:id="rId10" imgW="1015920" imgH="444240" progId="Equation.DSMT4">
                  <p:embed/>
                </p:oleObj>
              </mc:Choice>
              <mc:Fallback>
                <p:oleObj name="Equation" r:id="rId10" imgW="1015920" imgH="444240" progId="Equation.DSMT4">
                  <p:embed/>
                  <p:pic>
                    <p:nvPicPr>
                      <p:cNvPr id="0" name=""/>
                      <p:cNvPicPr/>
                      <p:nvPr/>
                    </p:nvPicPr>
                    <p:blipFill>
                      <a:blip r:embed="rId11"/>
                      <a:stretch>
                        <a:fillRect/>
                      </a:stretch>
                    </p:blipFill>
                    <p:spPr>
                      <a:xfrm>
                        <a:off x="7728923" y="5406345"/>
                        <a:ext cx="1801812" cy="788988"/>
                      </a:xfrm>
                      <a:prstGeom prst="rect">
                        <a:avLst/>
                      </a:prstGeom>
                    </p:spPr>
                  </p:pic>
                </p:oleObj>
              </mc:Fallback>
            </mc:AlternateContent>
          </a:graphicData>
        </a:graphic>
      </p:graphicFrame>
    </p:spTree>
    <p:extLst>
      <p:ext uri="{BB962C8B-B14F-4D97-AF65-F5344CB8AC3E}">
        <p14:creationId xmlns:p14="http://schemas.microsoft.com/office/powerpoint/2010/main" val="621823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sym typeface="Symbol" panose="05050102010706020507" pitchFamily="18" charset="2"/>
              </a:rPr>
              <a:t>The wave equation for electromagnetic Waves in dielectric : </a:t>
            </a:r>
            <a:r>
              <a:rPr lang="en-US"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plane-polarized waves (2)</a:t>
            </a:r>
            <a:endParaRPr lang="en-US" b="1" dirty="0">
              <a:solidFill>
                <a:srgbClr val="FF0000"/>
              </a:solidFill>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vector </a:t>
            </a:r>
            <a:r>
              <a:rPr lang="en-US" sz="2400" i="1" dirty="0">
                <a:latin typeface="Times New Roman" panose="02020603050405020304" pitchFamily="18" charset="0"/>
                <a:cs typeface="Times New Roman" panose="02020603050405020304" pitchFamily="18" charset="0"/>
              </a:rPr>
              <a:t>E</a:t>
            </a:r>
            <a:r>
              <a:rPr lang="en-US" sz="2400" baseline="-25000"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and </a:t>
            </a:r>
            <a:r>
              <a:rPr lang="en-US" sz="2400" i="1" dirty="0" err="1">
                <a:latin typeface="Times New Roman" panose="02020603050405020304" pitchFamily="18" charset="0"/>
                <a:cs typeface="Times New Roman" panose="02020603050405020304" pitchFamily="18" charset="0"/>
              </a:rPr>
              <a:t>H</a:t>
            </a:r>
            <a:r>
              <a:rPr lang="en-US" sz="2400" baseline="-25000" dirty="0" err="1">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 obey the same wave equation.</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free space, the velocity is that of light given as </a:t>
            </a:r>
          </a:p>
        </p:txBody>
      </p:sp>
      <p:sp>
        <p:nvSpPr>
          <p:cNvPr id="4" name="Slide Number Placeholder 3"/>
          <p:cNvSpPr>
            <a:spLocks noGrp="1"/>
          </p:cNvSpPr>
          <p:nvPr>
            <p:ph type="sldNum" sz="quarter" idx="12"/>
          </p:nvPr>
        </p:nvSpPr>
        <p:spPr/>
        <p:txBody>
          <a:bodyPr/>
          <a:lstStyle/>
          <a:p>
            <a:fld id="{F527AFB1-D122-4AAA-BF3A-ECD167F20DE5}" type="slidenum">
              <a:rPr lang="en-US" smtClean="0"/>
              <a:t>13</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660243045"/>
              </p:ext>
            </p:extLst>
          </p:nvPr>
        </p:nvGraphicFramePr>
        <p:xfrm>
          <a:off x="7481207" y="2256292"/>
          <a:ext cx="1612650" cy="573994"/>
        </p:xfrm>
        <a:graphic>
          <a:graphicData uri="http://schemas.openxmlformats.org/presentationml/2006/ole">
            <mc:AlternateContent xmlns:mc="http://schemas.openxmlformats.org/markup-compatibility/2006">
              <mc:Choice xmlns:v="urn:schemas-microsoft-com:vml" Requires="v">
                <p:oleObj spid="_x0000_s4264" name="Equation" r:id="rId4" imgW="749160" imgH="266400" progId="Equation.DSMT4">
                  <p:embed/>
                </p:oleObj>
              </mc:Choice>
              <mc:Fallback>
                <p:oleObj name="Equation" r:id="rId4" imgW="749160" imgH="266400" progId="Equation.DSMT4">
                  <p:embed/>
                  <p:pic>
                    <p:nvPicPr>
                      <p:cNvPr id="0" name=""/>
                      <p:cNvPicPr/>
                      <p:nvPr/>
                    </p:nvPicPr>
                    <p:blipFill>
                      <a:blip r:embed="rId5"/>
                      <a:stretch>
                        <a:fillRect/>
                      </a:stretch>
                    </p:blipFill>
                    <p:spPr>
                      <a:xfrm>
                        <a:off x="7481207" y="2256292"/>
                        <a:ext cx="1612650" cy="573994"/>
                      </a:xfrm>
                      <a:prstGeom prst="rect">
                        <a:avLst/>
                      </a:prstGeom>
                    </p:spPr>
                  </p:pic>
                </p:oleObj>
              </mc:Fallback>
            </mc:AlternateContent>
          </a:graphicData>
        </a:graphic>
      </p:graphicFrame>
      <p:pic>
        <p:nvPicPr>
          <p:cNvPr id="10" name="Picture 9"/>
          <p:cNvPicPr>
            <a:picLocks noChangeAspect="1"/>
          </p:cNvPicPr>
          <p:nvPr/>
        </p:nvPicPr>
        <p:blipFill>
          <a:blip r:embed="rId6"/>
          <a:stretch>
            <a:fillRect/>
          </a:stretch>
        </p:blipFill>
        <p:spPr>
          <a:xfrm>
            <a:off x="9693" y="2914841"/>
            <a:ext cx="9462256" cy="3972188"/>
          </a:xfrm>
          <a:prstGeom prst="rect">
            <a:avLst/>
          </a:prstGeom>
        </p:spPr>
      </p:pic>
      <p:sp>
        <p:nvSpPr>
          <p:cNvPr id="11" name="TextBox 10"/>
          <p:cNvSpPr txBox="1"/>
          <p:nvPr/>
        </p:nvSpPr>
        <p:spPr>
          <a:xfrm>
            <a:off x="5307596" y="3735211"/>
            <a:ext cx="449942" cy="307777"/>
          </a:xfrm>
          <a:prstGeom prst="rect">
            <a:avLst/>
          </a:prstGeom>
          <a:solidFill>
            <a:schemeClr val="bg1"/>
          </a:solidFill>
        </p:spPr>
        <p:txBody>
          <a:bodyPr wrap="square" rtlCol="0">
            <a:spAutoFit/>
          </a:bodyPr>
          <a:lstStyle/>
          <a:p>
            <a:r>
              <a:rPr lang="en-US" sz="1400" dirty="0" err="1"/>
              <a:t>H</a:t>
            </a:r>
            <a:r>
              <a:rPr lang="en-US" sz="1400" baseline="-25000" dirty="0" err="1"/>
              <a:t>y</a:t>
            </a:r>
            <a:endParaRPr lang="en-US" sz="1400" baseline="-25000" dirty="0"/>
          </a:p>
        </p:txBody>
      </p:sp>
      <p:sp>
        <p:nvSpPr>
          <p:cNvPr id="12" name="TextBox 11"/>
          <p:cNvSpPr txBox="1"/>
          <p:nvPr/>
        </p:nvSpPr>
        <p:spPr>
          <a:xfrm>
            <a:off x="4905949" y="2830286"/>
            <a:ext cx="3243942"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Solutions of the wave equations</a:t>
            </a:r>
          </a:p>
        </p:txBody>
      </p:sp>
      <p:sp>
        <p:nvSpPr>
          <p:cNvPr id="14" name="TextBox 13"/>
          <p:cNvSpPr txBox="1"/>
          <p:nvPr/>
        </p:nvSpPr>
        <p:spPr>
          <a:xfrm>
            <a:off x="8651687" y="3029651"/>
            <a:ext cx="3341526" cy="193899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vector product gives direction of the energy flow. This can be seen from the product dimension:</a:t>
            </a:r>
          </a:p>
        </p:txBody>
      </p:sp>
      <p:pic>
        <p:nvPicPr>
          <p:cNvPr id="15" name="Picture 14"/>
          <p:cNvPicPr>
            <a:picLocks noChangeAspect="1"/>
          </p:cNvPicPr>
          <p:nvPr/>
        </p:nvPicPr>
        <p:blipFill>
          <a:blip r:embed="rId7"/>
          <a:stretch>
            <a:fillRect/>
          </a:stretch>
        </p:blipFill>
        <p:spPr>
          <a:xfrm>
            <a:off x="8560621" y="4968643"/>
            <a:ext cx="3548346" cy="783750"/>
          </a:xfrm>
          <a:prstGeom prst="rect">
            <a:avLst/>
          </a:prstGeom>
        </p:spPr>
      </p:pic>
      <p:sp>
        <p:nvSpPr>
          <p:cNvPr id="16" name="Rectangle 15"/>
          <p:cNvSpPr/>
          <p:nvPr/>
        </p:nvSpPr>
        <p:spPr>
          <a:xfrm>
            <a:off x="8477589" y="3010800"/>
            <a:ext cx="3714411" cy="28582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916CF2F-703E-4DC0-92A9-4BC81211F42A}"/>
                  </a:ext>
                </a:extLst>
              </p:cNvPr>
              <p:cNvSpPr txBox="1"/>
              <p:nvPr/>
            </p:nvSpPr>
            <p:spPr>
              <a:xfrm>
                <a:off x="5252588" y="3188123"/>
                <a:ext cx="2431178" cy="1040926"/>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𝜆</m:t>
                              </m:r>
                            </m:den>
                          </m:f>
                        </m:e>
                      </m:func>
                      <m:d>
                        <m:dPr>
                          <m:ctrlPr>
                            <a:rPr lang="en-US" b="0" i="1" smtClean="0">
                              <a:latin typeface="Cambria Math" panose="02040503050406030204" pitchFamily="18" charset="0"/>
                            </a:rPr>
                          </m:ctrlPr>
                        </m:dPr>
                        <m:e>
                          <m:r>
                            <a:rPr lang="en-US" b="0" i="1" smtClean="0">
                              <a:latin typeface="Cambria Math" panose="02040503050406030204" pitchFamily="18" charset="0"/>
                            </a:rPr>
                            <m:t>𝑣𝑡</m:t>
                          </m:r>
                          <m:r>
                            <a:rPr lang="en-US" b="0" i="1" smtClean="0">
                              <a:latin typeface="Cambria Math" panose="02040503050406030204" pitchFamily="18" charset="0"/>
                            </a:rPr>
                            <m:t>−</m:t>
                          </m:r>
                          <m:r>
                            <a:rPr lang="en-US" b="0" i="1" smtClean="0">
                              <a:latin typeface="Cambria Math" panose="02040503050406030204" pitchFamily="18" charset="0"/>
                            </a:rPr>
                            <m:t>𝑧</m:t>
                          </m:r>
                        </m:e>
                      </m:d>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𝑦</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𝐻</m:t>
                          </m:r>
                        </m:e>
                        <m:sub>
                          <m:r>
                            <a:rPr lang="en-US" i="1">
                              <a:latin typeface="Cambria Math" panose="02040503050406030204" pitchFamily="18" charset="0"/>
                            </a:rPr>
                            <m:t>0</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ea typeface="Cambria Math" panose="02040503050406030204" pitchFamily="18" charset="0"/>
                                </a:rPr>
                                <m:t>𝜆</m:t>
                              </m:r>
                            </m:den>
                          </m:f>
                        </m:e>
                      </m:func>
                      <m:d>
                        <m:dPr>
                          <m:ctrlPr>
                            <a:rPr lang="en-US" i="1">
                              <a:latin typeface="Cambria Math" panose="02040503050406030204" pitchFamily="18" charset="0"/>
                            </a:rPr>
                          </m:ctrlPr>
                        </m:dPr>
                        <m:e>
                          <m:r>
                            <a:rPr lang="en-US" i="1">
                              <a:latin typeface="Cambria Math" panose="02040503050406030204" pitchFamily="18" charset="0"/>
                            </a:rPr>
                            <m:t>𝑣𝑡</m:t>
                          </m:r>
                          <m:r>
                            <a:rPr lang="en-US" i="1">
                              <a:latin typeface="Cambria Math" panose="02040503050406030204" pitchFamily="18" charset="0"/>
                            </a:rPr>
                            <m:t>−</m:t>
                          </m:r>
                          <m:r>
                            <a:rPr lang="en-US" i="1">
                              <a:latin typeface="Cambria Math" panose="02040503050406030204" pitchFamily="18" charset="0"/>
                            </a:rPr>
                            <m:t>𝑧</m:t>
                          </m:r>
                        </m:e>
                      </m:d>
                    </m:oMath>
                  </m:oMathPara>
                </a14:m>
                <a:endParaRPr lang="en-US" dirty="0"/>
              </a:p>
            </p:txBody>
          </p:sp>
        </mc:Choice>
        <mc:Fallback xmlns="">
          <p:sp>
            <p:nvSpPr>
              <p:cNvPr id="5" name="TextBox 4">
                <a:extLst>
                  <a:ext uri="{FF2B5EF4-FFF2-40B4-BE49-F238E27FC236}">
                    <a16:creationId xmlns:a16="http://schemas.microsoft.com/office/drawing/2014/main" id="{E916CF2F-703E-4DC0-92A9-4BC81211F42A}"/>
                  </a:ext>
                </a:extLst>
              </p:cNvPr>
              <p:cNvSpPr txBox="1">
                <a:spLocks noRot="1" noChangeAspect="1" noMove="1" noResize="1" noEditPoints="1" noAdjustHandles="1" noChangeArrowheads="1" noChangeShapeType="1" noTextEdit="1"/>
              </p:cNvSpPr>
              <p:nvPr/>
            </p:nvSpPr>
            <p:spPr>
              <a:xfrm>
                <a:off x="5252588" y="3188123"/>
                <a:ext cx="2431178" cy="1040926"/>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44240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712" y="286603"/>
            <a:ext cx="10058400" cy="816483"/>
          </a:xfrm>
        </p:spPr>
        <p:txBody>
          <a:bodyPr/>
          <a:lstStyle/>
          <a:p>
            <a:r>
              <a:rPr lang="en-US" b="1" dirty="0">
                <a:latin typeface="Times New Roman" panose="02020603050405020304" pitchFamily="18" charset="0"/>
                <a:cs typeface="Times New Roman" panose="02020603050405020304" pitchFamily="18" charset="0"/>
              </a:rPr>
              <a:t>Plane electromagnetic waves</a:t>
            </a:r>
          </a:p>
        </p:txBody>
      </p:sp>
      <p:sp>
        <p:nvSpPr>
          <p:cNvPr id="3" name="Content Placeholder 2"/>
          <p:cNvSpPr>
            <a:spLocks noGrp="1"/>
          </p:cNvSpPr>
          <p:nvPr>
            <p:ph idx="1"/>
          </p:nvPr>
        </p:nvSpPr>
        <p:spPr>
          <a:xfrm>
            <a:off x="6565230" y="1845734"/>
            <a:ext cx="5263913" cy="4023360"/>
          </a:xfrm>
        </p:spPr>
        <p:txBody>
          <a:bodyPr>
            <a:normAutofit/>
          </a:bodyPr>
          <a:lstStyle/>
          <a:p>
            <a:r>
              <a:rPr lang="en-US" sz="2800" dirty="0">
                <a:latin typeface="Times New Roman" panose="02020603050405020304" pitchFamily="18" charset="0"/>
                <a:cs typeface="Times New Roman" panose="02020603050405020304" pitchFamily="18" charset="0"/>
              </a:rPr>
              <a:t>(a) The electric field E, magnetic field B and propagation vector k are everywhere mutually perpendicular</a:t>
            </a:r>
          </a:p>
          <a:p>
            <a:r>
              <a:rPr lang="en-US" sz="2800" dirty="0">
                <a:latin typeface="Times New Roman" panose="02020603050405020304" pitchFamily="18" charset="0"/>
                <a:cs typeface="Times New Roman" panose="02020603050405020304" pitchFamily="18" charset="0"/>
              </a:rPr>
              <a:t>(b) Wave fronts for a linear polarized plane electromagnetic wave</a:t>
            </a:r>
          </a:p>
        </p:txBody>
      </p:sp>
      <p:sp>
        <p:nvSpPr>
          <p:cNvPr id="4" name="Slide Number Placeholder 3"/>
          <p:cNvSpPr>
            <a:spLocks noGrp="1"/>
          </p:cNvSpPr>
          <p:nvPr>
            <p:ph type="sldNum" sz="quarter" idx="12"/>
          </p:nvPr>
        </p:nvSpPr>
        <p:spPr/>
        <p:txBody>
          <a:bodyPr/>
          <a:lstStyle/>
          <a:p>
            <a:fld id="{F527AFB1-D122-4AAA-BF3A-ECD167F20DE5}" type="slidenum">
              <a:rPr lang="en-US" smtClean="0"/>
              <a:t>14</a:t>
            </a:fld>
            <a:endParaRPr lang="en-US"/>
          </a:p>
        </p:txBody>
      </p:sp>
      <p:pic>
        <p:nvPicPr>
          <p:cNvPr id="5" name="Picture 4"/>
          <p:cNvPicPr>
            <a:picLocks noChangeAspect="1"/>
          </p:cNvPicPr>
          <p:nvPr/>
        </p:nvPicPr>
        <p:blipFill>
          <a:blip r:embed="rId3"/>
          <a:stretch>
            <a:fillRect/>
          </a:stretch>
        </p:blipFill>
        <p:spPr>
          <a:xfrm>
            <a:off x="769257" y="1103086"/>
            <a:ext cx="5795973" cy="5659478"/>
          </a:xfrm>
          <a:prstGeom prst="rect">
            <a:avLst/>
          </a:prstGeom>
        </p:spPr>
      </p:pic>
      <p:sp>
        <p:nvSpPr>
          <p:cNvPr id="6" name="TextBox 5"/>
          <p:cNvSpPr txBox="1"/>
          <p:nvPr/>
        </p:nvSpPr>
        <p:spPr>
          <a:xfrm>
            <a:off x="6985473" y="5194943"/>
            <a:ext cx="4513943"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 </a:t>
            </a:r>
            <a:r>
              <a:rPr lang="en-US" dirty="0" err="1">
                <a:latin typeface="Times New Roman" panose="02020603050405020304" pitchFamily="18" charset="0"/>
                <a:cs typeface="Times New Roman" panose="02020603050405020304" pitchFamily="18" charset="0"/>
              </a:rPr>
              <a:t>Pedrotti</a:t>
            </a:r>
            <a:r>
              <a:rPr lang="en-US" dirty="0">
                <a:latin typeface="Times New Roman" panose="02020603050405020304" pitchFamily="18" charset="0"/>
                <a:cs typeface="Times New Roman" panose="02020603050405020304" pitchFamily="18" charset="0"/>
              </a:rPr>
              <a:t> et. al. “Introduction to optics”, 3ed., Pearson international ( 2007)</a:t>
            </a:r>
          </a:p>
        </p:txBody>
      </p:sp>
      <p:cxnSp>
        <p:nvCxnSpPr>
          <p:cNvPr id="8" name="Straight Arrow Connector 7">
            <a:extLst>
              <a:ext uri="{FF2B5EF4-FFF2-40B4-BE49-F238E27FC236}">
                <a16:creationId xmlns:a16="http://schemas.microsoft.com/office/drawing/2014/main" id="{6D8CE736-245B-42C1-BBB2-2420385E3D0E}"/>
              </a:ext>
            </a:extLst>
          </p:cNvPr>
          <p:cNvCxnSpPr/>
          <p:nvPr/>
        </p:nvCxnSpPr>
        <p:spPr>
          <a:xfrm flipH="1" flipV="1">
            <a:off x="2431915" y="4426085"/>
            <a:ext cx="165370" cy="778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45FD5A1-6004-450E-8BCA-2E0FF649A67A}"/>
              </a:ext>
            </a:extLst>
          </p:cNvPr>
          <p:cNvCxnSpPr/>
          <p:nvPr/>
        </p:nvCxnSpPr>
        <p:spPr>
          <a:xfrm flipH="1" flipV="1">
            <a:off x="3015574" y="4533089"/>
            <a:ext cx="116732" cy="778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B180915-79E2-4246-AF37-3B5F74ADB7C8}"/>
              </a:ext>
            </a:extLst>
          </p:cNvPr>
          <p:cNvCxnSpPr/>
          <p:nvPr/>
        </p:nvCxnSpPr>
        <p:spPr>
          <a:xfrm>
            <a:off x="4134255" y="4844374"/>
            <a:ext cx="116732" cy="778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4F6E513-A2E9-4FBD-B904-E9B0DBD136BC}"/>
              </a:ext>
            </a:extLst>
          </p:cNvPr>
          <p:cNvCxnSpPr/>
          <p:nvPr/>
        </p:nvCxnSpPr>
        <p:spPr>
          <a:xfrm>
            <a:off x="4727643" y="4990289"/>
            <a:ext cx="136187" cy="1070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705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Energy density of electromagnetic wave in free space</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electromagnetic wave represents the transmission of energy.</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energy density, in J/m</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 for electric field </a:t>
            </a:r>
            <a:r>
              <a:rPr lang="en-US" sz="2400" i="1" dirty="0" err="1">
                <a:latin typeface="Times New Roman" panose="02020603050405020304" pitchFamily="18" charset="0"/>
                <a:cs typeface="Times New Roman" panose="02020603050405020304" pitchFamily="18" charset="0"/>
              </a:rPr>
              <a:t>u</a:t>
            </a:r>
            <a:r>
              <a:rPr lang="en-US" sz="2400" i="1" baseline="-25000" dirty="0" err="1">
                <a:latin typeface="Times New Roman" panose="02020603050405020304" pitchFamily="18" charset="0"/>
                <a:cs typeface="Times New Roman" panose="02020603050405020304" pitchFamily="18" charset="0"/>
              </a:rPr>
              <a:t>E</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magnetic field </a:t>
            </a:r>
            <a:r>
              <a:rPr lang="en-US" sz="2400" i="1" dirty="0" err="1">
                <a:latin typeface="Times New Roman" panose="02020603050405020304" pitchFamily="18" charset="0"/>
                <a:cs typeface="Times New Roman" panose="02020603050405020304" pitchFamily="18" charset="0"/>
              </a:rPr>
              <a:t>u</a:t>
            </a:r>
            <a:r>
              <a:rPr lang="en-US" sz="2400" i="1" baseline="-25000" dirty="0" err="1">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in free space are given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 any specified time and place, the two field are related by  </a:t>
            </a:r>
            <a:r>
              <a:rPr lang="en-US" sz="2400" i="1" dirty="0">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a:t>
            </a:r>
            <a:r>
              <a:rPr lang="en-US" sz="2400" i="1" dirty="0" err="1">
                <a:latin typeface="Times New Roman" panose="02020603050405020304" pitchFamily="18" charset="0"/>
                <a:cs typeface="Times New Roman" panose="02020603050405020304" pitchFamily="18" charset="0"/>
              </a:rPr>
              <a:t>B</a:t>
            </a:r>
            <a:r>
              <a:rPr lang="en-US" sz="2400" i="1"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gives   </a:t>
            </a:r>
            <a:r>
              <a:rPr lang="en-US" sz="2400" i="1" dirty="0" err="1">
                <a:latin typeface="Times New Roman" panose="02020603050405020304" pitchFamily="18" charset="0"/>
                <a:cs typeface="Times New Roman" panose="02020603050405020304" pitchFamily="18" charset="0"/>
              </a:rPr>
              <a:t>u</a:t>
            </a:r>
            <a:r>
              <a:rPr lang="en-US" sz="2400" i="1" baseline="-25000" dirty="0" err="1">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u</a:t>
            </a:r>
            <a:r>
              <a:rPr lang="en-US" sz="2400" i="1" baseline="-25000" dirty="0" err="1">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and the total energy density is  </a:t>
            </a:r>
            <a:r>
              <a:rPr lang="en-US" sz="2400" i="1" dirty="0">
                <a:latin typeface="Times New Roman" panose="02020603050405020304" pitchFamily="18" charset="0"/>
                <a:cs typeface="Times New Roman" panose="02020603050405020304" pitchFamily="18" charset="0"/>
              </a:rPr>
              <a:t>u</a:t>
            </a:r>
            <a:r>
              <a:rPr lang="en-US" sz="2400"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u</a:t>
            </a:r>
            <a:r>
              <a:rPr lang="en-US" sz="2400" i="1" baseline="-25000" dirty="0" err="1">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u</a:t>
            </a:r>
            <a:r>
              <a:rPr lang="en-US" sz="2400" i="1" baseline="-25000" dirty="0" err="1">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 2</a:t>
            </a:r>
            <a:r>
              <a:rPr lang="en-US" sz="2400" i="1" dirty="0">
                <a:latin typeface="Times New Roman" panose="02020603050405020304" pitchFamily="18" charset="0"/>
                <a:cs typeface="Times New Roman" panose="02020603050405020304" pitchFamily="18" charset="0"/>
              </a:rPr>
              <a:t>u</a:t>
            </a:r>
            <a:r>
              <a:rPr lang="en-US" sz="2400" i="1" baseline="-25000" dirty="0">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 = 2</a:t>
            </a:r>
            <a:r>
              <a:rPr lang="en-US" sz="2400" i="1" dirty="0">
                <a:latin typeface="Times New Roman" panose="02020603050405020304" pitchFamily="18" charset="0"/>
                <a:cs typeface="Times New Roman" panose="02020603050405020304" pitchFamily="18" charset="0"/>
              </a:rPr>
              <a:t>u</a:t>
            </a:r>
            <a:r>
              <a:rPr lang="en-US" sz="2400" i="1" baseline="-25000" dirty="0">
                <a:latin typeface="Times New Roman" panose="02020603050405020304" pitchFamily="18" charset="0"/>
                <a:cs typeface="Times New Roman" panose="02020603050405020304" pitchFamily="18" charset="0"/>
              </a:rPr>
              <a:t>B</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Or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15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355017464"/>
              </p:ext>
            </p:extLst>
          </p:nvPr>
        </p:nvGraphicFramePr>
        <p:xfrm>
          <a:off x="3831408" y="3117171"/>
          <a:ext cx="3471319" cy="874258"/>
        </p:xfrm>
        <a:graphic>
          <a:graphicData uri="http://schemas.openxmlformats.org/presentationml/2006/ole">
            <mc:AlternateContent xmlns:mc="http://schemas.openxmlformats.org/markup-compatibility/2006">
              <mc:Choice xmlns:v="urn:schemas-microsoft-com:vml" Requires="v">
                <p:oleObj spid="_x0000_s7486" name="Equation" r:id="rId3" imgW="1714320" imgH="431640" progId="Equation.DSMT4">
                  <p:embed/>
                </p:oleObj>
              </mc:Choice>
              <mc:Fallback>
                <p:oleObj name="Equation" r:id="rId3" imgW="1714320" imgH="431640" progId="Equation.DSMT4">
                  <p:embed/>
                  <p:pic>
                    <p:nvPicPr>
                      <p:cNvPr id="0" name=""/>
                      <p:cNvPicPr/>
                      <p:nvPr/>
                    </p:nvPicPr>
                    <p:blipFill>
                      <a:blip r:embed="rId4"/>
                      <a:stretch>
                        <a:fillRect/>
                      </a:stretch>
                    </p:blipFill>
                    <p:spPr>
                      <a:xfrm>
                        <a:off x="3831408" y="3117171"/>
                        <a:ext cx="3471319" cy="87425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32636918"/>
              </p:ext>
            </p:extLst>
          </p:nvPr>
        </p:nvGraphicFramePr>
        <p:xfrm>
          <a:off x="3702050" y="5262563"/>
          <a:ext cx="2262188" cy="874712"/>
        </p:xfrm>
        <a:graphic>
          <a:graphicData uri="http://schemas.openxmlformats.org/presentationml/2006/ole">
            <mc:AlternateContent xmlns:mc="http://schemas.openxmlformats.org/markup-compatibility/2006">
              <mc:Choice xmlns:v="urn:schemas-microsoft-com:vml" Requires="v">
                <p:oleObj spid="_x0000_s7487" name="Equation" r:id="rId5" imgW="1117440" imgH="431640" progId="Equation.DSMT4">
                  <p:embed/>
                </p:oleObj>
              </mc:Choice>
              <mc:Fallback>
                <p:oleObj name="Equation" r:id="rId5" imgW="1117440" imgH="431640" progId="Equation.DSMT4">
                  <p:embed/>
                  <p:pic>
                    <p:nvPicPr>
                      <p:cNvPr id="0" name=""/>
                      <p:cNvPicPr/>
                      <p:nvPr/>
                    </p:nvPicPr>
                    <p:blipFill>
                      <a:blip r:embed="rId6"/>
                      <a:stretch>
                        <a:fillRect/>
                      </a:stretch>
                    </p:blipFill>
                    <p:spPr>
                      <a:xfrm>
                        <a:off x="3702050" y="5262563"/>
                        <a:ext cx="2262188" cy="874712"/>
                      </a:xfrm>
                      <a:prstGeom prst="rect">
                        <a:avLst/>
                      </a:prstGeom>
                    </p:spPr>
                  </p:pic>
                </p:oleObj>
              </mc:Fallback>
            </mc:AlternateContent>
          </a:graphicData>
        </a:graphic>
      </p:graphicFrame>
    </p:spTree>
    <p:extLst>
      <p:ext uri="{BB962C8B-B14F-4D97-AF65-F5344CB8AC3E}">
        <p14:creationId xmlns:p14="http://schemas.microsoft.com/office/powerpoint/2010/main" val="702467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Times New Roman" panose="02020603050405020304" pitchFamily="18" charset="0"/>
                <a:cs typeface="Times New Roman" panose="02020603050405020304" pitchFamily="18" charset="0"/>
              </a:rPr>
              <a:t>Poynting</a:t>
            </a:r>
            <a:r>
              <a:rPr lang="en-US" b="1" dirty="0">
                <a:latin typeface="Times New Roman" panose="02020603050405020304" pitchFamily="18" charset="0"/>
                <a:cs typeface="Times New Roman" panose="02020603050405020304" pitchFamily="18" charset="0"/>
              </a:rPr>
              <a:t> vector (1)</a:t>
            </a:r>
          </a:p>
        </p:txBody>
      </p:sp>
      <p:sp>
        <p:nvSpPr>
          <p:cNvPr id="3" name="Content Placeholder 2"/>
          <p:cNvSpPr>
            <a:spLocks noGrp="1"/>
          </p:cNvSpPr>
          <p:nvPr>
            <p:ph idx="1"/>
          </p:nvPr>
        </p:nvSpPr>
        <p:spPr>
          <a:xfrm>
            <a:off x="1097279" y="1845734"/>
            <a:ext cx="10441577"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Consider the power or the rate at which energy is transported by the electromagnetic wave.</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Energy flow of an EM wave in time </a:t>
            </a:r>
            <a:r>
              <a:rPr lang="en-US" sz="2400" dirty="0">
                <a:latin typeface="Times New Roman" panose="02020603050405020304" pitchFamily="18" charset="0"/>
                <a:cs typeface="Times New Roman" panose="02020603050405020304" pitchFamily="18" charset="0"/>
                <a:sym typeface="Symbol" panose="05050102010706020507" pitchFamily="18" charset="2"/>
              </a:rPr>
              <a:t>t. The energy enclosed in the rectangular volume V flows across the surface A.</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Therefore, power transferred per unit area S is </a:t>
            </a: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16</a:t>
            </a:fld>
            <a:endParaRPr lang="en-US"/>
          </a:p>
        </p:txBody>
      </p:sp>
      <p:pic>
        <p:nvPicPr>
          <p:cNvPr id="5" name="Picture 4"/>
          <p:cNvPicPr>
            <a:picLocks noChangeAspect="1"/>
          </p:cNvPicPr>
          <p:nvPr/>
        </p:nvPicPr>
        <p:blipFill>
          <a:blip r:embed="rId4"/>
          <a:stretch>
            <a:fillRect/>
          </a:stretch>
        </p:blipFill>
        <p:spPr>
          <a:xfrm>
            <a:off x="8018759" y="3334350"/>
            <a:ext cx="3763397" cy="1727813"/>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087317482"/>
              </p:ext>
            </p:extLst>
          </p:nvPr>
        </p:nvGraphicFramePr>
        <p:xfrm>
          <a:off x="2118221" y="3783872"/>
          <a:ext cx="5148401" cy="828767"/>
        </p:xfrm>
        <a:graphic>
          <a:graphicData uri="http://schemas.openxmlformats.org/presentationml/2006/ole">
            <mc:AlternateContent xmlns:mc="http://schemas.openxmlformats.org/markup-compatibility/2006">
              <mc:Choice xmlns:v="urn:schemas-microsoft-com:vml" Requires="v">
                <p:oleObj spid="_x0000_s8504" name="Equation" r:id="rId5" imgW="2603160" imgH="419040" progId="Equation.DSMT4">
                  <p:embed/>
                </p:oleObj>
              </mc:Choice>
              <mc:Fallback>
                <p:oleObj name="Equation" r:id="rId5" imgW="2603160" imgH="419040" progId="Equation.DSMT4">
                  <p:embed/>
                  <p:pic>
                    <p:nvPicPr>
                      <p:cNvPr id="0" name=""/>
                      <p:cNvPicPr/>
                      <p:nvPr/>
                    </p:nvPicPr>
                    <p:blipFill>
                      <a:blip r:embed="rId6"/>
                      <a:stretch>
                        <a:fillRect/>
                      </a:stretch>
                    </p:blipFill>
                    <p:spPr>
                      <a:xfrm>
                        <a:off x="2118221" y="3783872"/>
                        <a:ext cx="5148401" cy="82876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86339261"/>
              </p:ext>
            </p:extLst>
          </p:nvPr>
        </p:nvGraphicFramePr>
        <p:xfrm>
          <a:off x="3960813" y="5481638"/>
          <a:ext cx="1984375" cy="776287"/>
        </p:xfrm>
        <a:graphic>
          <a:graphicData uri="http://schemas.openxmlformats.org/presentationml/2006/ole">
            <mc:AlternateContent xmlns:mc="http://schemas.openxmlformats.org/markup-compatibility/2006">
              <mc:Choice xmlns:v="urn:schemas-microsoft-com:vml" Requires="v">
                <p:oleObj spid="_x0000_s8505" name="Equation" r:id="rId7" imgW="1002960" imgH="393480" progId="Equation.DSMT4">
                  <p:embed/>
                </p:oleObj>
              </mc:Choice>
              <mc:Fallback>
                <p:oleObj name="Equation" r:id="rId7" imgW="1002960" imgH="393480" progId="Equation.DSMT4">
                  <p:embed/>
                  <p:pic>
                    <p:nvPicPr>
                      <p:cNvPr id="0" name=""/>
                      <p:cNvPicPr/>
                      <p:nvPr/>
                    </p:nvPicPr>
                    <p:blipFill>
                      <a:blip r:embed="rId8"/>
                      <a:stretch>
                        <a:fillRect/>
                      </a:stretch>
                    </p:blipFill>
                    <p:spPr>
                      <a:xfrm>
                        <a:off x="3960813" y="5481638"/>
                        <a:ext cx="1984375" cy="776287"/>
                      </a:xfrm>
                      <a:prstGeom prst="rect">
                        <a:avLst/>
                      </a:prstGeom>
                    </p:spPr>
                  </p:pic>
                </p:oleObj>
              </mc:Fallback>
            </mc:AlternateContent>
          </a:graphicData>
        </a:graphic>
      </p:graphicFrame>
    </p:spTree>
    <p:extLst>
      <p:ext uri="{BB962C8B-B14F-4D97-AF65-F5344CB8AC3E}">
        <p14:creationId xmlns:p14="http://schemas.microsoft.com/office/powerpoint/2010/main" val="3516996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Times New Roman" panose="02020603050405020304" pitchFamily="18" charset="0"/>
                <a:cs typeface="Times New Roman" panose="02020603050405020304" pitchFamily="18" charset="0"/>
              </a:rPr>
              <a:t>Poynting</a:t>
            </a:r>
            <a:r>
              <a:rPr lang="en-US" b="1" dirty="0">
                <a:latin typeface="Times New Roman" panose="02020603050405020304" pitchFamily="18" charset="0"/>
                <a:cs typeface="Times New Roman" panose="02020603050405020304" pitchFamily="18" charset="0"/>
              </a:rPr>
              <a:t> vector (2)</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power per unit area in terms of </a:t>
            </a:r>
            <a:r>
              <a:rPr lang="en-US" sz="2400" i="1" dirty="0">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is given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power unit area, </a:t>
            </a:r>
            <a:r>
              <a:rPr lang="en-US" sz="2400" i="1"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when assigned the direction of propagation, is called </a:t>
            </a:r>
            <a:r>
              <a:rPr lang="en-US" sz="2400" b="1" dirty="0" err="1">
                <a:solidFill>
                  <a:srgbClr val="FF0000"/>
                </a:solidFill>
                <a:latin typeface="Times New Roman" panose="02020603050405020304" pitchFamily="18" charset="0"/>
                <a:cs typeface="Times New Roman" panose="02020603050405020304" pitchFamily="18" charset="0"/>
              </a:rPr>
              <a:t>Poynting</a:t>
            </a:r>
            <a:r>
              <a:rPr lang="en-US" sz="2400" b="1" dirty="0">
                <a:solidFill>
                  <a:srgbClr val="FF0000"/>
                </a:solidFill>
                <a:latin typeface="Times New Roman" panose="02020603050405020304" pitchFamily="18" charset="0"/>
                <a:cs typeface="Times New Roman" panose="02020603050405020304" pitchFamily="18" charset="0"/>
              </a:rPr>
              <a:t> vector</a:t>
            </a:r>
            <a:r>
              <a:rPr lang="en-US" sz="2400" dirty="0">
                <a:latin typeface="Times New Roman" panose="02020603050405020304" pitchFamily="18" charset="0"/>
                <a:cs typeface="Times New Roman" panose="02020603050405020304" pitchFamily="18" charset="0"/>
              </a:rPr>
              <a:t>. This can be written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Time </a:t>
            </a:r>
            <a:r>
              <a:rPr lang="en-US" sz="2400" b="1" dirty="0">
                <a:solidFill>
                  <a:srgbClr val="FF0000"/>
                </a:solidFill>
                <a:latin typeface="Times New Roman" panose="02020603050405020304" pitchFamily="18" charset="0"/>
                <a:cs typeface="Times New Roman" panose="02020603050405020304" pitchFamily="18" charset="0"/>
              </a:rPr>
              <a:t>average of the power per unit area </a:t>
            </a:r>
            <a:r>
              <a:rPr lang="en-US" sz="2400" dirty="0">
                <a:latin typeface="Times New Roman" panose="02020603050405020304" pitchFamily="18" charset="0"/>
                <a:cs typeface="Times New Roman" panose="02020603050405020304" pitchFamily="18" charset="0"/>
              </a:rPr>
              <a:t>called </a:t>
            </a:r>
            <a:r>
              <a:rPr lang="en-US" sz="2400" b="1" dirty="0">
                <a:solidFill>
                  <a:srgbClr val="FF0000"/>
                </a:solidFill>
                <a:latin typeface="Times New Roman" panose="02020603050405020304" pitchFamily="18" charset="0"/>
                <a:cs typeface="Times New Roman" panose="02020603050405020304" pitchFamily="18" charset="0"/>
              </a:rPr>
              <a:t>irradiance</a:t>
            </a:r>
            <a:r>
              <a:rPr lang="en-US" sz="2400" dirty="0">
                <a:latin typeface="Times New Roman" panose="02020603050405020304" pitchFamily="18" charset="0"/>
                <a:cs typeface="Times New Roman" panose="02020603050405020304" pitchFamily="18" charset="0"/>
              </a:rPr>
              <a:t> is given as</a:t>
            </a:r>
          </a:p>
        </p:txBody>
      </p:sp>
      <p:sp>
        <p:nvSpPr>
          <p:cNvPr id="4" name="Slide Number Placeholder 3"/>
          <p:cNvSpPr>
            <a:spLocks noGrp="1"/>
          </p:cNvSpPr>
          <p:nvPr>
            <p:ph type="sldNum" sz="quarter" idx="12"/>
          </p:nvPr>
        </p:nvSpPr>
        <p:spPr/>
        <p:txBody>
          <a:bodyPr/>
          <a:lstStyle/>
          <a:p>
            <a:fld id="{F527AFB1-D122-4AAA-BF3A-ECD167F20DE5}" type="slidenum">
              <a:rPr lang="en-US" smtClean="0"/>
              <a:t>17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547424402"/>
              </p:ext>
            </p:extLst>
          </p:nvPr>
        </p:nvGraphicFramePr>
        <p:xfrm>
          <a:off x="4619943" y="2238375"/>
          <a:ext cx="1506537" cy="525463"/>
        </p:xfrm>
        <a:graphic>
          <a:graphicData uri="http://schemas.openxmlformats.org/presentationml/2006/ole">
            <mc:AlternateContent xmlns:mc="http://schemas.openxmlformats.org/markup-compatibility/2006">
              <mc:Choice xmlns:v="urn:schemas-microsoft-com:vml" Requires="v">
                <p:oleObj spid="_x0000_s9686" name="Equation" r:id="rId4" imgW="761760" imgH="266400" progId="Equation.DSMT4">
                  <p:embed/>
                </p:oleObj>
              </mc:Choice>
              <mc:Fallback>
                <p:oleObj name="Equation" r:id="rId4" imgW="761760" imgH="266400" progId="Equation.DSMT4">
                  <p:embed/>
                  <p:pic>
                    <p:nvPicPr>
                      <p:cNvPr id="0" name=""/>
                      <p:cNvPicPr/>
                      <p:nvPr/>
                    </p:nvPicPr>
                    <p:blipFill>
                      <a:blip r:embed="rId5"/>
                      <a:stretch>
                        <a:fillRect/>
                      </a:stretch>
                    </p:blipFill>
                    <p:spPr>
                      <a:xfrm>
                        <a:off x="4619943" y="2238375"/>
                        <a:ext cx="1506537" cy="52546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10733050"/>
              </p:ext>
            </p:extLst>
          </p:nvPr>
        </p:nvGraphicFramePr>
        <p:xfrm>
          <a:off x="4494213" y="3775075"/>
          <a:ext cx="1757362" cy="525463"/>
        </p:xfrm>
        <a:graphic>
          <a:graphicData uri="http://schemas.openxmlformats.org/presentationml/2006/ole">
            <mc:AlternateContent xmlns:mc="http://schemas.openxmlformats.org/markup-compatibility/2006">
              <mc:Choice xmlns:v="urn:schemas-microsoft-com:vml" Requires="v">
                <p:oleObj spid="_x0000_s9687" name="Equation" r:id="rId6" imgW="888840" imgH="266400" progId="Equation.DSMT4">
                  <p:embed/>
                </p:oleObj>
              </mc:Choice>
              <mc:Fallback>
                <p:oleObj name="Equation" r:id="rId6" imgW="888840" imgH="266400" progId="Equation.DSMT4">
                  <p:embed/>
                  <p:pic>
                    <p:nvPicPr>
                      <p:cNvPr id="0" name=""/>
                      <p:cNvPicPr/>
                      <p:nvPr/>
                    </p:nvPicPr>
                    <p:blipFill>
                      <a:blip r:embed="rId7"/>
                      <a:stretch>
                        <a:fillRect/>
                      </a:stretch>
                    </p:blipFill>
                    <p:spPr>
                      <a:xfrm>
                        <a:off x="4494213" y="3775075"/>
                        <a:ext cx="1757362" cy="5254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56448600"/>
              </p:ext>
            </p:extLst>
          </p:nvPr>
        </p:nvGraphicFramePr>
        <p:xfrm>
          <a:off x="4833938" y="5272088"/>
          <a:ext cx="1079500" cy="601662"/>
        </p:xfrm>
        <a:graphic>
          <a:graphicData uri="http://schemas.openxmlformats.org/presentationml/2006/ole">
            <mc:AlternateContent xmlns:mc="http://schemas.openxmlformats.org/markup-compatibility/2006">
              <mc:Choice xmlns:v="urn:schemas-microsoft-com:vml" Requires="v">
                <p:oleObj spid="_x0000_s9688" name="Equation" r:id="rId8" imgW="545760" imgH="304560" progId="Equation.DSMT4">
                  <p:embed/>
                </p:oleObj>
              </mc:Choice>
              <mc:Fallback>
                <p:oleObj name="Equation" r:id="rId8" imgW="545760" imgH="304560" progId="Equation.DSMT4">
                  <p:embed/>
                  <p:pic>
                    <p:nvPicPr>
                      <p:cNvPr id="0" name=""/>
                      <p:cNvPicPr/>
                      <p:nvPr/>
                    </p:nvPicPr>
                    <p:blipFill>
                      <a:blip r:embed="rId9"/>
                      <a:stretch>
                        <a:fillRect/>
                      </a:stretch>
                    </p:blipFill>
                    <p:spPr>
                      <a:xfrm>
                        <a:off x="4833938" y="5272088"/>
                        <a:ext cx="1079500" cy="601662"/>
                      </a:xfrm>
                      <a:prstGeom prst="rect">
                        <a:avLst/>
                      </a:prstGeom>
                    </p:spPr>
                  </p:pic>
                </p:oleObj>
              </mc:Fallback>
            </mc:AlternateContent>
          </a:graphicData>
        </a:graphic>
      </p:graphicFrame>
    </p:spTree>
    <p:extLst>
      <p:ext uri="{BB962C8B-B14F-4D97-AF65-F5344CB8AC3E}">
        <p14:creationId xmlns:p14="http://schemas.microsoft.com/office/powerpoint/2010/main" val="691506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Problem : </a:t>
            </a:r>
            <a:r>
              <a:rPr lang="en-US" b="1" dirty="0" err="1">
                <a:latin typeface="Times New Roman" panose="02020603050405020304" pitchFamily="18" charset="0"/>
                <a:cs typeface="Times New Roman" panose="02020603050405020304" pitchFamily="18" charset="0"/>
              </a:rPr>
              <a:t>Poynting</a:t>
            </a:r>
            <a:r>
              <a:rPr lang="en-US" b="1" dirty="0">
                <a:latin typeface="Times New Roman" panose="02020603050405020304" pitchFamily="18" charset="0"/>
                <a:cs typeface="Times New Roman" panose="02020603050405020304" pitchFamily="18" charset="0"/>
              </a:rPr>
              <a:t> vector (energy flow in w/m</a:t>
            </a:r>
            <a:r>
              <a:rPr lang="en-US" b="1" baseline="30000" dirty="0">
                <a:latin typeface="Times New Roman" panose="02020603050405020304" pitchFamily="18" charset="0"/>
                <a:cs typeface="Times New Roman" panose="02020603050405020304" pitchFamily="18" charset="0"/>
              </a:rPr>
              <a:t>2</a:t>
            </a:r>
            <a:r>
              <a:rPr lang="en-US" b="1"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The plane polarized electromagnetic wave (</a:t>
            </a:r>
            <a:r>
              <a:rPr lang="en-US" sz="2400" i="1" dirty="0">
                <a:latin typeface="Times New Roman" panose="02020603050405020304" pitchFamily="18" charset="0"/>
                <a:cs typeface="Times New Roman" panose="02020603050405020304" pitchFamily="18" charset="0"/>
              </a:rPr>
              <a:t>E</a:t>
            </a:r>
            <a:r>
              <a:rPr lang="en-US" sz="2400" baseline="-25000"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a:t>
            </a:r>
            <a:r>
              <a:rPr lang="en-US" sz="2400" baseline="-25000" dirty="0" err="1">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 travels in free space. </a:t>
            </a:r>
          </a:p>
          <a:p>
            <a:r>
              <a:rPr lang="en-US" sz="2400" dirty="0">
                <a:latin typeface="Times New Roman" panose="02020603050405020304" pitchFamily="18" charset="0"/>
                <a:cs typeface="Times New Roman" panose="02020603050405020304" pitchFamily="18" charset="0"/>
              </a:rPr>
              <a:t>Show that its </a:t>
            </a:r>
            <a:r>
              <a:rPr lang="en-US" sz="2400" dirty="0" err="1">
                <a:latin typeface="Times New Roman" panose="02020603050405020304" pitchFamily="18" charset="0"/>
                <a:cs typeface="Times New Roman" panose="02020603050405020304" pitchFamily="18" charset="0"/>
              </a:rPr>
              <a:t>Poynting</a:t>
            </a:r>
            <a:r>
              <a:rPr lang="en-US" sz="2400" dirty="0">
                <a:latin typeface="Times New Roman" panose="02020603050405020304" pitchFamily="18" charset="0"/>
                <a:cs typeface="Times New Roman" panose="02020603050405020304" pitchFamily="18" charset="0"/>
              </a:rPr>
              <a:t> vector is given by</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Where c is the velocity of light. </a:t>
            </a:r>
          </a:p>
          <a:p>
            <a:r>
              <a:rPr lang="en-US" sz="2400" dirty="0">
                <a:latin typeface="Times New Roman" panose="02020603050405020304" pitchFamily="18" charset="0"/>
                <a:cs typeface="Times New Roman" panose="02020603050405020304" pitchFamily="18" charset="0"/>
              </a:rPr>
              <a:t>Determine the intensity in such a wave. </a:t>
            </a:r>
          </a:p>
        </p:txBody>
      </p:sp>
      <p:sp>
        <p:nvSpPr>
          <p:cNvPr id="4" name="Slide Number Placeholder 3"/>
          <p:cNvSpPr>
            <a:spLocks noGrp="1"/>
          </p:cNvSpPr>
          <p:nvPr>
            <p:ph type="sldNum" sz="quarter" idx="12"/>
          </p:nvPr>
        </p:nvSpPr>
        <p:spPr/>
        <p:txBody>
          <a:bodyPr/>
          <a:lstStyle/>
          <a:p>
            <a:fld id="{F527AFB1-D122-4AAA-BF3A-ECD167F20DE5}" type="slidenum">
              <a:rPr lang="en-US" smtClean="0"/>
              <a:t>18</a:t>
            </a:fld>
            <a:endParaRPr lang="en-US"/>
          </a:p>
        </p:txBody>
      </p:sp>
      <p:graphicFrame>
        <p:nvGraphicFramePr>
          <p:cNvPr id="7" name="Content Placeholder 4"/>
          <p:cNvGraphicFramePr>
            <a:graphicFrameLocks noChangeAspect="1"/>
          </p:cNvGraphicFramePr>
          <p:nvPr>
            <p:extLst>
              <p:ext uri="{D42A27DB-BD31-4B8C-83A1-F6EECF244321}">
                <p14:modId xmlns:p14="http://schemas.microsoft.com/office/powerpoint/2010/main" val="2144150065"/>
              </p:ext>
            </p:extLst>
          </p:nvPr>
        </p:nvGraphicFramePr>
        <p:xfrm>
          <a:off x="4581327" y="3077024"/>
          <a:ext cx="2058988" cy="508000"/>
        </p:xfrm>
        <a:graphic>
          <a:graphicData uri="http://schemas.openxmlformats.org/presentationml/2006/ole">
            <mc:AlternateContent xmlns:mc="http://schemas.openxmlformats.org/markup-compatibility/2006">
              <mc:Choice xmlns:v="urn:schemas-microsoft-com:vml" Requires="v">
                <p:oleObj spid="_x0000_s11416" name="Equation" r:id="rId3" imgW="1180800" imgH="291960" progId="Equation.DSMT4">
                  <p:embed/>
                </p:oleObj>
              </mc:Choice>
              <mc:Fallback>
                <p:oleObj name="Equation" r:id="rId3" imgW="1180800" imgH="291960" progId="Equation.DSMT4">
                  <p:embed/>
                  <p:pic>
                    <p:nvPicPr>
                      <p:cNvPr id="0" name=""/>
                      <p:cNvPicPr/>
                      <p:nvPr/>
                    </p:nvPicPr>
                    <p:blipFill>
                      <a:blip r:embed="rId4"/>
                      <a:stretch>
                        <a:fillRect/>
                      </a:stretch>
                    </p:blipFill>
                    <p:spPr>
                      <a:xfrm>
                        <a:off x="4581327" y="3077024"/>
                        <a:ext cx="2058988" cy="508000"/>
                      </a:xfrm>
                      <a:prstGeom prst="rect">
                        <a:avLst/>
                      </a:prstGeom>
                    </p:spPr>
                  </p:pic>
                </p:oleObj>
              </mc:Fallback>
            </mc:AlternateContent>
          </a:graphicData>
        </a:graphic>
      </p:graphicFrame>
    </p:spTree>
    <p:extLst>
      <p:ext uri="{BB962C8B-B14F-4D97-AF65-F5344CB8AC3E}">
        <p14:creationId xmlns:p14="http://schemas.microsoft.com/office/powerpoint/2010/main" val="2610841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845733"/>
                <a:ext cx="10058400" cy="4535611"/>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Due to                               and the constitutive equation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Poynting</a:t>
                </a:r>
                <a:r>
                  <a:rPr lang="en-US" sz="2400" dirty="0">
                    <a:latin typeface="Times New Roman" panose="02020603050405020304" pitchFamily="18" charset="0"/>
                    <a:cs typeface="Times New Roman" panose="02020603050405020304" pitchFamily="18" charset="0"/>
                  </a:rPr>
                  <a:t> vector becomes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With appropriate solution for the plane wave;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gives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Using equation (3) from page 8</a:t>
                </a:r>
                <a:r>
                  <a:rPr lang="en-US" sz="2400" dirty="0">
                    <a:ea typeface="Cambria Math" panose="02040503050406030204" pitchFamily="18" charset="0"/>
                  </a:rPr>
                  <a:t> ;</a:t>
                </a:r>
                <a14:m>
                  <m:oMath xmlns:m="http://schemas.openxmlformats.org/officeDocument/2006/math">
                    <m:r>
                      <m:rPr>
                        <m:sty m:val="p"/>
                      </m:rP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acc>
                      <m:accPr>
                        <m:chr m:val="⃑"/>
                        <m:ctrlPr>
                          <a:rPr lang="en-US" sz="2400" i="1">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𝐸</m:t>
                        </m:r>
                      </m:e>
                    </m:acc>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acc>
                          <m:accPr>
                            <m:chr m:val="⃑"/>
                            <m:ctrlPr>
                              <a:rPr lang="en-US" sz="2400" i="1">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𝐵</m:t>
                            </m:r>
                          </m:e>
                        </m:acc>
                        <m:r>
                          <a:rPr lang="en-US" sz="2400" i="1">
                            <a:latin typeface="Cambria Math" panose="02040503050406030204" pitchFamily="18" charset="0"/>
                            <a:ea typeface="Cambria Math" panose="02040503050406030204" pitchFamily="18" charset="0"/>
                          </a:rPr>
                          <m:t> </m:t>
                        </m:r>
                      </m:num>
                      <m:den>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𝑡</m:t>
                        </m:r>
                      </m:den>
                    </m:f>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sym typeface="Symbol" panose="05050102010706020507" pitchFamily="18" charset="2"/>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acc>
                          <m:accPr>
                            <m:chr m:val="⃑"/>
                            <m:ctrlPr>
                              <a:rPr lang="en-US" sz="2400" i="1">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𝐻</m:t>
                            </m:r>
                          </m:e>
                        </m:acc>
                        <m:r>
                          <a:rPr lang="en-US" sz="2400" i="1">
                            <a:latin typeface="Cambria Math" panose="02040503050406030204" pitchFamily="18" charset="0"/>
                            <a:ea typeface="Cambria Math" panose="02040503050406030204" pitchFamily="18" charset="0"/>
                          </a:rPr>
                          <m:t> </m:t>
                        </m:r>
                      </m:num>
                      <m:den>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𝑡</m:t>
                        </m:r>
                      </m:den>
                    </m:f>
                  </m:oMath>
                </a14:m>
                <a:r>
                  <a:rPr lang="en-US" sz="2400" dirty="0">
                    <a:latin typeface="Times New Roman" panose="02020603050405020304" pitchFamily="18" charset="0"/>
                    <a:cs typeface="Times New Roman" panose="02020603050405020304" pitchFamily="18" charset="0"/>
                  </a:rPr>
                  <a:t>, this leads to</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Therefore,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845733"/>
                <a:ext cx="10058400" cy="4535611"/>
              </a:xfrm>
              <a:blipFill>
                <a:blip r:embed="rId4"/>
                <a:stretch>
                  <a:fillRect l="-1697" t="-188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527AFB1-D122-4AAA-BF3A-ECD167F20DE5}" type="slidenum">
              <a:rPr lang="en-US" smtClean="0"/>
              <a:t>19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502924222"/>
              </p:ext>
            </p:extLst>
          </p:nvPr>
        </p:nvGraphicFramePr>
        <p:xfrm>
          <a:off x="2317297" y="1737360"/>
          <a:ext cx="1757363" cy="525462"/>
        </p:xfrm>
        <a:graphic>
          <a:graphicData uri="http://schemas.openxmlformats.org/presentationml/2006/ole">
            <mc:AlternateContent xmlns:mc="http://schemas.openxmlformats.org/markup-compatibility/2006">
              <mc:Choice xmlns:v="urn:schemas-microsoft-com:vml" Requires="v">
                <p:oleObj spid="_x0000_s11162" name="Equation" r:id="rId5" imgW="888840" imgH="266400" progId="Equation.DSMT4">
                  <p:embed/>
                </p:oleObj>
              </mc:Choice>
              <mc:Fallback>
                <p:oleObj name="Equation" r:id="rId5" imgW="888840" imgH="266400" progId="Equation.DSMT4">
                  <p:embed/>
                  <p:pic>
                    <p:nvPicPr>
                      <p:cNvPr id="0" name=""/>
                      <p:cNvPicPr/>
                      <p:nvPr/>
                    </p:nvPicPr>
                    <p:blipFill>
                      <a:blip r:embed="rId6"/>
                      <a:stretch>
                        <a:fillRect/>
                      </a:stretch>
                    </p:blipFill>
                    <p:spPr>
                      <a:xfrm>
                        <a:off x="2317297" y="1737360"/>
                        <a:ext cx="1757363" cy="52546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97422059"/>
              </p:ext>
            </p:extLst>
          </p:nvPr>
        </p:nvGraphicFramePr>
        <p:xfrm>
          <a:off x="8373156" y="1845734"/>
          <a:ext cx="1181100" cy="474663"/>
        </p:xfrm>
        <a:graphic>
          <a:graphicData uri="http://schemas.openxmlformats.org/presentationml/2006/ole">
            <mc:AlternateContent xmlns:mc="http://schemas.openxmlformats.org/markup-compatibility/2006">
              <mc:Choice xmlns:v="urn:schemas-microsoft-com:vml" Requires="v">
                <p:oleObj spid="_x0000_s11163" name="Equation" r:id="rId7" imgW="596880" imgH="241200" progId="Equation.DSMT4">
                  <p:embed/>
                </p:oleObj>
              </mc:Choice>
              <mc:Fallback>
                <p:oleObj name="Equation" r:id="rId7" imgW="596880" imgH="241200" progId="Equation.DSMT4">
                  <p:embed/>
                  <p:pic>
                    <p:nvPicPr>
                      <p:cNvPr id="0" name=""/>
                      <p:cNvPicPr/>
                      <p:nvPr/>
                    </p:nvPicPr>
                    <p:blipFill>
                      <a:blip r:embed="rId8"/>
                      <a:stretch>
                        <a:fillRect/>
                      </a:stretch>
                    </p:blipFill>
                    <p:spPr>
                      <a:xfrm>
                        <a:off x="8373156" y="1845734"/>
                        <a:ext cx="1181100" cy="4746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10928631"/>
              </p:ext>
            </p:extLst>
          </p:nvPr>
        </p:nvGraphicFramePr>
        <p:xfrm>
          <a:off x="5365750" y="2382838"/>
          <a:ext cx="1306513" cy="400050"/>
        </p:xfrm>
        <a:graphic>
          <a:graphicData uri="http://schemas.openxmlformats.org/presentationml/2006/ole">
            <mc:AlternateContent xmlns:mc="http://schemas.openxmlformats.org/markup-compatibility/2006">
              <mc:Choice xmlns:v="urn:schemas-microsoft-com:vml" Requires="v">
                <p:oleObj spid="_x0000_s11164" name="Equation" r:id="rId9" imgW="660240" imgH="203040" progId="Equation.DSMT4">
                  <p:embed/>
                </p:oleObj>
              </mc:Choice>
              <mc:Fallback>
                <p:oleObj name="Equation" r:id="rId9" imgW="660240" imgH="203040" progId="Equation.DSMT4">
                  <p:embed/>
                  <p:pic>
                    <p:nvPicPr>
                      <p:cNvPr id="0" name=""/>
                      <p:cNvPicPr/>
                      <p:nvPr/>
                    </p:nvPicPr>
                    <p:blipFill>
                      <a:blip r:embed="rId10"/>
                      <a:stretch>
                        <a:fillRect/>
                      </a:stretch>
                    </p:blipFill>
                    <p:spPr>
                      <a:xfrm>
                        <a:off x="5365750" y="2382838"/>
                        <a:ext cx="1306513" cy="400050"/>
                      </a:xfrm>
                      <a:prstGeom prst="rect">
                        <a:avLst/>
                      </a:prstGeom>
                    </p:spPr>
                  </p:pic>
                </p:oleObj>
              </mc:Fallback>
            </mc:AlternateContent>
          </a:graphicData>
        </a:graphic>
      </p:graphicFrame>
      <p:pic>
        <p:nvPicPr>
          <p:cNvPr id="8" name="Picture 7"/>
          <p:cNvPicPr>
            <a:picLocks noChangeAspect="1"/>
          </p:cNvPicPr>
          <p:nvPr/>
        </p:nvPicPr>
        <p:blipFill>
          <a:blip r:embed="rId11"/>
          <a:stretch>
            <a:fillRect/>
          </a:stretch>
        </p:blipFill>
        <p:spPr>
          <a:xfrm>
            <a:off x="7074217" y="2529267"/>
            <a:ext cx="3145428" cy="932877"/>
          </a:xfrm>
          <a:prstGeom prst="rect">
            <a:avLst/>
          </a:prstGeom>
        </p:spPr>
      </p:pic>
      <p:pic>
        <p:nvPicPr>
          <p:cNvPr id="9" name="Picture 8"/>
          <p:cNvPicPr>
            <a:picLocks noChangeAspect="1"/>
          </p:cNvPicPr>
          <p:nvPr/>
        </p:nvPicPr>
        <p:blipFill>
          <a:blip r:embed="rId12"/>
          <a:stretch>
            <a:fillRect/>
          </a:stretch>
        </p:blipFill>
        <p:spPr>
          <a:xfrm>
            <a:off x="7074217" y="3229695"/>
            <a:ext cx="2982810" cy="932877"/>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2235443621"/>
              </p:ext>
            </p:extLst>
          </p:nvPr>
        </p:nvGraphicFramePr>
        <p:xfrm>
          <a:off x="2772682" y="3831000"/>
          <a:ext cx="1457325" cy="550862"/>
        </p:xfrm>
        <a:graphic>
          <a:graphicData uri="http://schemas.openxmlformats.org/presentationml/2006/ole">
            <mc:AlternateContent xmlns:mc="http://schemas.openxmlformats.org/markup-compatibility/2006">
              <mc:Choice xmlns:v="urn:schemas-microsoft-com:vml" Requires="v">
                <p:oleObj spid="_x0000_s11165" name="Equation" r:id="rId13" imgW="736560" imgH="279360" progId="Equation.DSMT4">
                  <p:embed/>
                </p:oleObj>
              </mc:Choice>
              <mc:Fallback>
                <p:oleObj name="Equation" r:id="rId13" imgW="736560" imgH="279360" progId="Equation.DSMT4">
                  <p:embed/>
                  <p:pic>
                    <p:nvPicPr>
                      <p:cNvPr id="0" name=""/>
                      <p:cNvPicPr/>
                      <p:nvPr/>
                    </p:nvPicPr>
                    <p:blipFill>
                      <a:blip r:embed="rId14"/>
                      <a:stretch>
                        <a:fillRect/>
                      </a:stretch>
                    </p:blipFill>
                    <p:spPr>
                      <a:xfrm>
                        <a:off x="2772682" y="3831000"/>
                        <a:ext cx="1457325" cy="550862"/>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099011409"/>
              </p:ext>
            </p:extLst>
          </p:nvPr>
        </p:nvGraphicFramePr>
        <p:xfrm>
          <a:off x="9832152" y="4297646"/>
          <a:ext cx="1908175" cy="825500"/>
        </p:xfrm>
        <a:graphic>
          <a:graphicData uri="http://schemas.openxmlformats.org/presentationml/2006/ole">
            <mc:AlternateContent xmlns:mc="http://schemas.openxmlformats.org/markup-compatibility/2006">
              <mc:Choice xmlns:v="urn:schemas-microsoft-com:vml" Requires="v">
                <p:oleObj spid="_x0000_s11166" name="Equation" r:id="rId15" imgW="965160" imgH="419040" progId="Equation.DSMT4">
                  <p:embed/>
                </p:oleObj>
              </mc:Choice>
              <mc:Fallback>
                <p:oleObj name="Equation" r:id="rId15" imgW="965160" imgH="419040" progId="Equation.DSMT4">
                  <p:embed/>
                  <p:pic>
                    <p:nvPicPr>
                      <p:cNvPr id="0" name=""/>
                      <p:cNvPicPr/>
                      <p:nvPr/>
                    </p:nvPicPr>
                    <p:blipFill>
                      <a:blip r:embed="rId16"/>
                      <a:stretch>
                        <a:fillRect/>
                      </a:stretch>
                    </p:blipFill>
                    <p:spPr>
                      <a:xfrm>
                        <a:off x="9832152" y="4297646"/>
                        <a:ext cx="1908175" cy="8255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32661058"/>
              </p:ext>
            </p:extLst>
          </p:nvPr>
        </p:nvGraphicFramePr>
        <p:xfrm>
          <a:off x="3045166" y="4892781"/>
          <a:ext cx="2058988" cy="976313"/>
        </p:xfrm>
        <a:graphic>
          <a:graphicData uri="http://schemas.openxmlformats.org/presentationml/2006/ole">
            <mc:AlternateContent xmlns:mc="http://schemas.openxmlformats.org/markup-compatibility/2006">
              <mc:Choice xmlns:v="urn:schemas-microsoft-com:vml" Requires="v">
                <p:oleObj spid="_x0000_s11167" name="Equation" r:id="rId17" imgW="1041120" imgH="495000" progId="Equation.DSMT4">
                  <p:embed/>
                </p:oleObj>
              </mc:Choice>
              <mc:Fallback>
                <p:oleObj name="Equation" r:id="rId17" imgW="1041120" imgH="495000" progId="Equation.DSMT4">
                  <p:embed/>
                  <p:pic>
                    <p:nvPicPr>
                      <p:cNvPr id="0" name=""/>
                      <p:cNvPicPr/>
                      <p:nvPr/>
                    </p:nvPicPr>
                    <p:blipFill>
                      <a:blip r:embed="rId18"/>
                      <a:stretch>
                        <a:fillRect/>
                      </a:stretch>
                    </p:blipFill>
                    <p:spPr>
                      <a:xfrm>
                        <a:off x="3045166" y="4892781"/>
                        <a:ext cx="2058988" cy="976313"/>
                      </a:xfrm>
                      <a:prstGeom prst="rect">
                        <a:avLst/>
                      </a:prstGeom>
                    </p:spPr>
                  </p:pic>
                </p:oleObj>
              </mc:Fallback>
            </mc:AlternateContent>
          </a:graphicData>
        </a:graphic>
      </p:graphicFrame>
    </p:spTree>
    <p:extLst>
      <p:ext uri="{BB962C8B-B14F-4D97-AF65-F5344CB8AC3E}">
        <p14:creationId xmlns:p14="http://schemas.microsoft.com/office/powerpoint/2010/main" val="3892884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Maxwell’s Equations, General Set</a:t>
            </a:r>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3565955248"/>
                  </p:ext>
                </p:extLst>
              </p:nvPr>
            </p:nvGraphicFramePr>
            <p:xfrm>
              <a:off x="218941" y="1846263"/>
              <a:ext cx="10443988" cy="3833320"/>
            </p:xfrm>
            <a:graphic>
              <a:graphicData uri="http://schemas.openxmlformats.org/drawingml/2006/table">
                <a:tbl>
                  <a:tblPr firstRow="1" bandRow="1">
                    <a:tableStyleId>{5C22544A-7EE6-4342-B048-85BDC9FD1C3A}</a:tableStyleId>
                  </a:tblPr>
                  <a:tblGrid>
                    <a:gridCol w="3003653">
                      <a:extLst>
                        <a:ext uri="{9D8B030D-6E8A-4147-A177-3AD203B41FA5}">
                          <a16:colId xmlns:a16="http://schemas.microsoft.com/office/drawing/2014/main" val="20000"/>
                        </a:ext>
                      </a:extLst>
                    </a:gridCol>
                    <a:gridCol w="7440335">
                      <a:extLst>
                        <a:ext uri="{9D8B030D-6E8A-4147-A177-3AD203B41FA5}">
                          <a16:colId xmlns:a16="http://schemas.microsoft.com/office/drawing/2014/main" val="20001"/>
                        </a:ext>
                      </a:extLst>
                    </a:gridCol>
                  </a:tblGrid>
                  <a:tr h="370840">
                    <a:tc>
                      <a:txBody>
                        <a:bodyPr/>
                        <a:lstStyle/>
                        <a:p>
                          <a:pPr algn="ctr"/>
                          <a:r>
                            <a:rPr lang="en-US" sz="2800" dirty="0">
                              <a:latin typeface="Times New Roman" panose="02020603050405020304" pitchFamily="18" charset="0"/>
                              <a:cs typeface="Times New Roman" panose="02020603050405020304" pitchFamily="18" charset="0"/>
                            </a:rPr>
                            <a:t>Point Form</a:t>
                          </a:r>
                        </a:p>
                      </a:txBody>
                      <a:tcPr/>
                    </a:tc>
                    <a:tc>
                      <a:txBody>
                        <a:bodyPr/>
                        <a:lstStyle/>
                        <a:p>
                          <a:pPr algn="ctr"/>
                          <a:r>
                            <a:rPr lang="en-US" sz="2800" dirty="0">
                              <a:latin typeface="Times New Roman" panose="02020603050405020304" pitchFamily="18" charset="0"/>
                              <a:cs typeface="Times New Roman" panose="02020603050405020304" pitchFamily="18" charset="0"/>
                            </a:rPr>
                            <a:t>Integral Form</a:t>
                          </a:r>
                        </a:p>
                      </a:txBody>
                      <a:tcPr/>
                    </a:tc>
                    <a:extLst>
                      <a:ext uri="{0D108BD9-81ED-4DB2-BD59-A6C34878D82A}">
                        <a16:rowId xmlns:a16="http://schemas.microsoft.com/office/drawing/2014/main" val="10000"/>
                      </a:ext>
                    </a:extLst>
                  </a:tr>
                  <a:tr h="3315160">
                    <a:tc>
                      <a:txBody>
                        <a:bodyPr/>
                        <a:lstStyle/>
                        <a:p>
                          <a:pPr/>
                          <a14:m>
                            <m:oMathPara xmlns:m="http://schemas.openxmlformats.org/officeDocument/2006/math">
                              <m:oMathParaPr>
                                <m:jc m:val="centerGroup"/>
                              </m:oMathParaPr>
                              <m:oMath xmlns:m="http://schemas.openxmlformats.org/officeDocument/2006/math">
                                <m:r>
                                  <m:rPr>
                                    <m:sty m:val="p"/>
                                  </m:rP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𝐷</m:t>
                                    </m:r>
                                  </m:e>
                                </m:acc>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          </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 </m:t>
                                </m:r>
                              </m:oMath>
                            </m:oMathPara>
                          </a14:m>
                          <a:endParaRPr lang="en-US"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𝐵</m:t>
                                    </m:r>
                                  </m:e>
                                </m:acc>
                                <m:r>
                                  <a:rPr lang="en-US" b="0" i="1" smtClean="0">
                                    <a:latin typeface="Cambria Math" panose="02040503050406030204" pitchFamily="18" charset="0"/>
                                    <a:ea typeface="Cambria Math" panose="02040503050406030204" pitchFamily="18" charset="0"/>
                                  </a:rPr>
                                  <m:t>=0         (2)</m:t>
                                </m:r>
                              </m:oMath>
                            </m:oMathPara>
                          </a14:m>
                          <a:endParaRPr lang="en-US" dirty="0"/>
                        </a:p>
                        <a:p>
                          <a:r>
                            <a:rPr lang="en-US" dirty="0"/>
                            <a:t>      </a:t>
                          </a:r>
                          <a14:m>
                            <m:oMath xmlns:m="http://schemas.openxmlformats.org/officeDocument/2006/math">
                              <m:r>
                                <m:rPr>
                                  <m:sty m:val="p"/>
                                </m:rP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𝐸</m:t>
                                  </m:r>
                                </m:e>
                              </m:acc>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𝐵</m:t>
                                      </m:r>
                                    </m:e>
                                  </m:acc>
                                  <m:r>
                                    <a:rPr lang="en-US" b="0" i="1" smtClean="0">
                                      <a:latin typeface="Cambria Math" panose="02040503050406030204" pitchFamily="18" charset="0"/>
                                      <a:ea typeface="Cambria Math" panose="02040503050406030204" pitchFamily="18" charset="0"/>
                                    </a:rPr>
                                    <m:t> </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den>
                              </m:f>
                              <m:r>
                                <a:rPr lang="en-US" b="0" i="1" smtClean="0">
                                  <a:latin typeface="Cambria Math" panose="02040503050406030204" pitchFamily="18" charset="0"/>
                                  <a:ea typeface="Cambria Math" panose="02040503050406030204" pitchFamily="18" charset="0"/>
                                </a:rPr>
                                <m:t>     (3)</m:t>
                              </m:r>
                            </m:oMath>
                          </a14:m>
                          <a:r>
                            <a:rPr lang="en-US" dirty="0"/>
                            <a:t> </a:t>
                          </a:r>
                        </a:p>
                        <a:p>
                          <a:r>
                            <a:rPr lang="en-US" dirty="0">
                              <a:ea typeface="Cambria Math" panose="02040503050406030204" pitchFamily="18" charset="0"/>
                            </a:rPr>
                            <a:t>       </a:t>
                          </a:r>
                          <a14:m>
                            <m:oMath xmlns:m="http://schemas.openxmlformats.org/officeDocument/2006/math">
                              <m:r>
                                <m:rPr>
                                  <m:sty m:val="p"/>
                                </m:rP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𝐻</m:t>
                                  </m:r>
                                </m:e>
                              </m:acc>
                              <m:r>
                                <a:rPr lang="en-US" b="0"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𝐽</m:t>
                                  </m:r>
                                </m:e>
                              </m:acc>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𝐷</m:t>
                                      </m:r>
                                    </m:e>
                                  </m:acc>
                                  <m:r>
                                    <a:rPr lang="en-US" b="0" i="1" smtClean="0">
                                      <a:latin typeface="Cambria Math" panose="02040503050406030204" pitchFamily="18" charset="0"/>
                                      <a:ea typeface="Cambria Math" panose="02040503050406030204" pitchFamily="18" charset="0"/>
                                    </a:rPr>
                                    <m:t> </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den>
                              </m:f>
                              <m:r>
                                <a:rPr lang="en-US" b="0" i="1" smtClean="0">
                                  <a:latin typeface="Cambria Math" panose="02040503050406030204" pitchFamily="18" charset="0"/>
                                  <a:ea typeface="Cambria Math" panose="02040503050406030204" pitchFamily="18" charset="0"/>
                                </a:rPr>
                                <m:t>  (4)</m:t>
                              </m:r>
                            </m:oMath>
                          </a14:m>
                          <a:r>
                            <a:rPr lang="en-US" dirty="0"/>
                            <a:t> </a:t>
                          </a:r>
                        </a:p>
                        <a:p>
                          <a:endParaRPr lang="en-US" dirty="0"/>
                        </a:p>
                        <a:p>
                          <a:pPr marL="342900" indent="-342900">
                            <a:buAutoNum type="arabicParenBoth"/>
                          </a:pPr>
                          <a:r>
                            <a:rPr lang="en-US" dirty="0">
                              <a:latin typeface="Times New Roman" panose="02020603050405020304" pitchFamily="18" charset="0"/>
                              <a:cs typeface="Times New Roman" panose="02020603050405020304" pitchFamily="18" charset="0"/>
                            </a:rPr>
                            <a:t>and (2) are steady state.</a:t>
                          </a:r>
                        </a:p>
                        <a:p>
                          <a:pPr marL="0" indent="0">
                            <a:buNone/>
                          </a:pPr>
                          <a:r>
                            <a:rPr lang="en-US" dirty="0">
                              <a:latin typeface="Times New Roman" panose="02020603050405020304" pitchFamily="18" charset="0"/>
                              <a:cs typeface="Times New Roman" panose="02020603050405020304" pitchFamily="18" charset="0"/>
                            </a:rPr>
                            <a:t>(3) and (4) are time varying.</a:t>
                          </a:r>
                        </a:p>
                      </a:txBody>
                      <a:tcPr/>
                    </a:tc>
                    <a:tc>
                      <a:txBody>
                        <a:bodyPr/>
                        <a:lstStyle/>
                        <a:p>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i="1" smtClean="0">
                                        <a:latin typeface="Cambria Math" panose="02040503050406030204" pitchFamily="18" charset="0"/>
                                      </a:rPr>
                                    </m:ctrlPr>
                                  </m:naryPr>
                                  <m:sub/>
                                  <m:sup/>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𝐷</m:t>
                                        </m:r>
                                      </m:e>
                                    </m:acc>
                                  </m:e>
                                </m:nary>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𝑠</m:t>
                                    </m:r>
                                  </m:e>
                                </m:acc>
                                <m:r>
                                  <a:rPr lang="en-US" b="0" i="1" smtClean="0">
                                    <a:latin typeface="Cambria Math" panose="02040503050406030204" pitchFamily="18" charset="0"/>
                                    <a:ea typeface="Cambria Math" panose="02040503050406030204" pitchFamily="18" charset="0"/>
                                  </a:rPr>
                                  <m:t>=</m:t>
                                </m:r>
                                <m:nary>
                                  <m:naryPr>
                                    <m:limLoc m:val="undOvr"/>
                                    <m:subHide m:val="on"/>
                                    <m:supHide m:val="on"/>
                                    <m:ctrlPr>
                                      <a:rPr lang="en-US" b="0" i="1" smtClean="0">
                                        <a:latin typeface="Cambria Math" panose="02040503050406030204" pitchFamily="18" charset="0"/>
                                        <a:ea typeface="Cambria Math" panose="02040503050406030204" pitchFamily="18" charset="0"/>
                                      </a:rPr>
                                    </m:ctrlPr>
                                  </m:naryPr>
                                  <m:sub/>
                                  <m:sup/>
                                  <m:e>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𝑑𝑉</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𝐺𝑎𝑢𝑠</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𝑙𝑎𝑤</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𝑓𝑜𝑟</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𝑒𝑙𝑒𝑐𝑡𝑟𝑖𝑐</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𝑓𝑖𝑒𝑙𝑑</m:t>
                                    </m:r>
                                    <m:r>
                                      <a:rPr lang="en-US" b="0" i="1" smtClean="0">
                                        <a:latin typeface="Cambria Math" panose="02040503050406030204" pitchFamily="18" charset="0"/>
                                        <a:ea typeface="Cambria Math" panose="02040503050406030204" pitchFamily="18" charset="0"/>
                                      </a:rPr>
                                      <m:t>)</m:t>
                                    </m:r>
                                  </m:e>
                                </m:nary>
                              </m:oMath>
                            </m:oMathPara>
                          </a14:m>
                          <a:endParaRPr lang="en-US" dirty="0"/>
                        </a:p>
                        <a:p>
                          <a:r>
                            <a:rPr lang="en-US" dirty="0"/>
                            <a:t>                     </a:t>
                          </a:r>
                          <a14:m>
                            <m:oMath xmlns:m="http://schemas.openxmlformats.org/officeDocument/2006/math">
                              <m:nary>
                                <m:naryPr>
                                  <m:chr m:val="∮"/>
                                  <m:limLoc m:val="undOvr"/>
                                  <m:subHide m:val="on"/>
                                  <m:supHide m:val="on"/>
                                  <m:ctrlPr>
                                    <a:rPr lang="en-US" i="1" smtClean="0">
                                      <a:latin typeface="Cambria Math" panose="02040503050406030204" pitchFamily="18" charset="0"/>
                                    </a:rPr>
                                  </m:ctrlPr>
                                </m:naryPr>
                                <m:sub/>
                                <m:sup/>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𝐵</m:t>
                                      </m:r>
                                    </m:e>
                                  </m:acc>
                                </m:e>
                              </m:nary>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𝑠</m:t>
                                  </m:r>
                                </m:e>
                              </m:acc>
                              <m:r>
                                <a:rPr lang="en-US" b="0" i="1" smtClean="0">
                                  <a:latin typeface="Cambria Math" panose="02040503050406030204" pitchFamily="18" charset="0"/>
                                  <a:ea typeface="Cambria Math" panose="02040503050406030204" pitchFamily="18" charset="0"/>
                                </a:rPr>
                                <m:t>=0</m:t>
                              </m:r>
                            </m:oMath>
                          </a14:m>
                          <a:r>
                            <a:rPr lang="en-US" dirty="0"/>
                            <a:t>                   </a:t>
                          </a:r>
                          <a14:m>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𝐺𝑎𝑢𝑠</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𝑙𝑎𝑤</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𝑓𝑜𝑟</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𝑚𝑎𝑔𝑛𝑒𝑡𝑖𝑐</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𝑓𝑖𝑒𝑙𝑑</m:t>
                              </m:r>
                              <m:r>
                                <a:rPr lang="en-US" b="0" i="1" smtClean="0">
                                  <a:latin typeface="Cambria Math" panose="02040503050406030204" pitchFamily="18" charset="0"/>
                                  <a:ea typeface="Cambria Math" panose="02040503050406030204" pitchFamily="18" charset="0"/>
                                </a:rPr>
                                <m:t>)</m:t>
                              </m:r>
                            </m:oMath>
                          </a14:m>
                          <a:endParaRPr lang="en-US" dirty="0"/>
                        </a:p>
                        <a:p>
                          <a:r>
                            <a:rPr lang="en-US" dirty="0"/>
                            <a:t>                     </a:t>
                          </a:r>
                          <a14:m>
                            <m:oMath xmlns:m="http://schemas.openxmlformats.org/officeDocument/2006/math">
                              <m:nary>
                                <m:naryPr>
                                  <m:chr m:val="∮"/>
                                  <m:limLoc m:val="undOvr"/>
                                  <m:subHide m:val="on"/>
                                  <m:supHide m:val="on"/>
                                  <m:ctrlPr>
                                    <a:rPr lang="en-US" i="1" smtClean="0">
                                      <a:latin typeface="Cambria Math" panose="02040503050406030204" pitchFamily="18" charset="0"/>
                                    </a:rPr>
                                  </m:ctrlPr>
                                </m:naryPr>
                                <m:sub/>
                                <m:sup/>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e>
                              </m:nary>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𝑙</m:t>
                                  </m:r>
                                </m:e>
                              </m:acc>
                              <m:r>
                                <a:rPr lang="en-US" b="0"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nary>
                                <m:naryPr>
                                  <m:limLoc m:val="undOvr"/>
                                  <m:subHide m:val="on"/>
                                  <m:supHide m:val="on"/>
                                  <m:ctrlPr>
                                    <a:rPr lang="en-US" i="1" dirty="0" smtClean="0">
                                      <a:latin typeface="Cambria Math" panose="02040503050406030204" pitchFamily="18" charset="0"/>
                                    </a:rPr>
                                  </m:ctrlPr>
                                </m:naryPr>
                                <m:sub/>
                                <m:sup/>
                                <m:e>
                                  <m:d>
                                    <m:dPr>
                                      <m:ctrlPr>
                                        <a:rPr lang="en-US" i="1" dirty="0"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𝐵</m:t>
                                              </m:r>
                                            </m:e>
                                          </m:acc>
                                          <m:r>
                                            <a:rPr lang="en-US" b="0" i="1" smtClean="0">
                                              <a:latin typeface="Cambria Math" panose="02040503050406030204" pitchFamily="18" charset="0"/>
                                              <a:ea typeface="Cambria Math" panose="02040503050406030204" pitchFamily="18" charset="0"/>
                                            </a:rPr>
                                            <m:t> </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den>
                                      </m:f>
                                    </m:e>
                                  </m:d>
                                </m:e>
                              </m:nary>
                            </m:oMath>
                          </a14:m>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𝑠</m:t>
                                  </m:r>
                                </m:e>
                              </m:acc>
                            </m:oMath>
                          </a14:m>
                          <a:r>
                            <a:rPr lang="en-US" dirty="0"/>
                            <a:t>                 </a:t>
                          </a:r>
                          <a14:m>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𝐹𝑎𝑟𝑎𝑑𝑎</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𝑦</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𝑙𝑎𝑤</m:t>
                              </m:r>
                              <m:r>
                                <a:rPr lang="en-US" b="0" i="1" smtClean="0">
                                  <a:latin typeface="Cambria Math" panose="02040503050406030204" pitchFamily="18" charset="0"/>
                                  <a:ea typeface="Cambria Math" panose="02040503050406030204" pitchFamily="18" charset="0"/>
                                </a:rPr>
                                <m:t>)</m:t>
                              </m:r>
                            </m:oMath>
                          </a14:m>
                          <a:endParaRPr lang="en-US" dirty="0"/>
                        </a:p>
                        <a:p>
                          <a:r>
                            <a:rPr lang="en-US" dirty="0"/>
                            <a:t>                     </a:t>
                          </a:r>
                          <a14:m>
                            <m:oMath xmlns:m="http://schemas.openxmlformats.org/officeDocument/2006/math">
                              <m:nary>
                                <m:naryPr>
                                  <m:chr m:val="∮"/>
                                  <m:limLoc m:val="undOvr"/>
                                  <m:subHide m:val="on"/>
                                  <m:supHide m:val="on"/>
                                  <m:ctrlPr>
                                    <a:rPr lang="en-US" i="1" smtClean="0">
                                      <a:latin typeface="Cambria Math" panose="02040503050406030204" pitchFamily="18" charset="0"/>
                                    </a:rPr>
                                  </m:ctrlPr>
                                </m:naryPr>
                                <m:sub/>
                                <m:sup/>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𝐻</m:t>
                                      </m:r>
                                    </m:e>
                                  </m:acc>
                                </m:e>
                              </m:nary>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𝑙</m:t>
                                  </m:r>
                                </m:e>
                              </m:acc>
                              <m:r>
                                <a:rPr lang="en-US" b="0"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nary>
                                <m:naryPr>
                                  <m:limLoc m:val="undOvr"/>
                                  <m:subHide m:val="on"/>
                                  <m:supHide m:val="on"/>
                                  <m:ctrlPr>
                                    <a:rPr lang="en-US" i="1" dirty="0" smtClean="0">
                                      <a:latin typeface="Cambria Math" panose="02040503050406030204" pitchFamily="18" charset="0"/>
                                    </a:rPr>
                                  </m:ctrlPr>
                                </m:naryPr>
                                <m:sub/>
                                <m:sup/>
                                <m:e>
                                  <m:d>
                                    <m:dPr>
                                      <m:ctrlPr>
                                        <a:rPr lang="en-US" i="1" dirty="0" smtClean="0">
                                          <a:latin typeface="Cambria Math" panose="02040503050406030204" pitchFamily="18" charset="0"/>
                                        </a:rPr>
                                      </m:ctrlPr>
                                    </m:dPr>
                                    <m:e>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𝐽</m:t>
                                          </m:r>
                                        </m:e>
                                      </m:acc>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𝐷</m:t>
                                              </m:r>
                                            </m:e>
                                          </m:acc>
                                          <m:r>
                                            <a:rPr lang="en-US" b="0" i="1" smtClean="0">
                                              <a:latin typeface="Cambria Math" panose="02040503050406030204" pitchFamily="18" charset="0"/>
                                              <a:ea typeface="Cambria Math" panose="02040503050406030204" pitchFamily="18" charset="0"/>
                                            </a:rPr>
                                            <m:t> </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den>
                                      </m:f>
                                    </m:e>
                                  </m:d>
                                </m:e>
                              </m:nary>
                            </m:oMath>
                          </a14:m>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𝑠</m:t>
                                  </m:r>
                                </m:e>
                              </m:acc>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𝐴𝑚𝑝𝑒𝑟𝑒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𝑀𝑎𝑥𝑤𝑒𝑙𝑙</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𝑙𝑎𝑤</m:t>
                              </m:r>
                              <m:r>
                                <a:rPr lang="en-US" b="0" i="1" smtClean="0">
                                  <a:latin typeface="Cambria Math" panose="02040503050406030204" pitchFamily="18" charset="0"/>
                                  <a:ea typeface="Cambria Math" panose="02040503050406030204" pitchFamily="18" charset="0"/>
                                </a:rPr>
                                <m:t>)</m:t>
                              </m:r>
                            </m:oMath>
                          </a14:m>
                          <a:endParaRPr lang="en-US" dirty="0"/>
                        </a:p>
                      </a:txBody>
                      <a:tcPr/>
                    </a:tc>
                    <a:extLst>
                      <a:ext uri="{0D108BD9-81ED-4DB2-BD59-A6C34878D82A}">
                        <a16:rowId xmlns:a16="http://schemas.microsoft.com/office/drawing/2014/main" val="10001"/>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3565955248"/>
                  </p:ext>
                </p:extLst>
              </p:nvPr>
            </p:nvGraphicFramePr>
            <p:xfrm>
              <a:off x="218941" y="1846263"/>
              <a:ext cx="10443988" cy="3833320"/>
            </p:xfrm>
            <a:graphic>
              <a:graphicData uri="http://schemas.openxmlformats.org/drawingml/2006/table">
                <a:tbl>
                  <a:tblPr firstRow="1" bandRow="1">
                    <a:tableStyleId>{5C22544A-7EE6-4342-B048-85BDC9FD1C3A}</a:tableStyleId>
                  </a:tblPr>
                  <a:tblGrid>
                    <a:gridCol w="3003653">
                      <a:extLst>
                        <a:ext uri="{9D8B030D-6E8A-4147-A177-3AD203B41FA5}">
                          <a16:colId xmlns:a16="http://schemas.microsoft.com/office/drawing/2014/main" val="20000"/>
                        </a:ext>
                      </a:extLst>
                    </a:gridCol>
                    <a:gridCol w="7440335">
                      <a:extLst>
                        <a:ext uri="{9D8B030D-6E8A-4147-A177-3AD203B41FA5}">
                          <a16:colId xmlns:a16="http://schemas.microsoft.com/office/drawing/2014/main" val="20001"/>
                        </a:ext>
                      </a:extLst>
                    </a:gridCol>
                  </a:tblGrid>
                  <a:tr h="518160">
                    <a:tc>
                      <a:txBody>
                        <a:bodyPr/>
                        <a:lstStyle/>
                        <a:p>
                          <a:pPr algn="ctr"/>
                          <a:r>
                            <a:rPr lang="en-US" sz="2800" dirty="0">
                              <a:latin typeface="Times New Roman" panose="02020603050405020304" pitchFamily="18" charset="0"/>
                              <a:cs typeface="Times New Roman" panose="02020603050405020304" pitchFamily="18" charset="0"/>
                            </a:rPr>
                            <a:t>Point Form</a:t>
                          </a:r>
                        </a:p>
                      </a:txBody>
                      <a:tcPr/>
                    </a:tc>
                    <a:tc>
                      <a:txBody>
                        <a:bodyPr/>
                        <a:lstStyle/>
                        <a:p>
                          <a:pPr algn="ctr"/>
                          <a:r>
                            <a:rPr lang="en-US" sz="2800" dirty="0">
                              <a:latin typeface="Times New Roman" panose="02020603050405020304" pitchFamily="18" charset="0"/>
                              <a:cs typeface="Times New Roman" panose="02020603050405020304" pitchFamily="18" charset="0"/>
                            </a:rPr>
                            <a:t>Integral Form</a:t>
                          </a:r>
                        </a:p>
                      </a:txBody>
                      <a:tcPr/>
                    </a:tc>
                    <a:extLst>
                      <a:ext uri="{0D108BD9-81ED-4DB2-BD59-A6C34878D82A}">
                        <a16:rowId xmlns:a16="http://schemas.microsoft.com/office/drawing/2014/main" val="10000"/>
                      </a:ext>
                    </a:extLst>
                  </a:tr>
                  <a:tr h="3315160">
                    <a:tc>
                      <a:txBody>
                        <a:bodyPr/>
                        <a:lstStyle/>
                        <a:p>
                          <a:endParaRPr lang="en-US"/>
                        </a:p>
                      </a:txBody>
                      <a:tcPr>
                        <a:blipFill>
                          <a:blip r:embed="rId3"/>
                          <a:stretch>
                            <a:fillRect l="-203" t="-17431" r="-248682" b="-367"/>
                          </a:stretch>
                        </a:blipFill>
                      </a:tcPr>
                    </a:tc>
                    <a:tc>
                      <a:txBody>
                        <a:bodyPr/>
                        <a:lstStyle/>
                        <a:p>
                          <a:endParaRPr lang="en-US"/>
                        </a:p>
                      </a:txBody>
                      <a:tcPr>
                        <a:blipFill>
                          <a:blip r:embed="rId3"/>
                          <a:stretch>
                            <a:fillRect l="-40426" t="-17431" r="-327" b="-367"/>
                          </a:stretch>
                        </a:blipFill>
                      </a:tcPr>
                    </a:tc>
                    <a:extLst>
                      <a:ext uri="{0D108BD9-81ED-4DB2-BD59-A6C34878D82A}">
                        <a16:rowId xmlns:a16="http://schemas.microsoft.com/office/drawing/2014/main" val="10001"/>
                      </a:ext>
                    </a:extLst>
                  </a:tr>
                </a:tbl>
              </a:graphicData>
            </a:graphic>
          </p:graphicFrame>
        </mc:Fallback>
      </mc:AlternateContent>
      <p:sp>
        <p:nvSpPr>
          <p:cNvPr id="4" name="Slide Number Placeholder 3"/>
          <p:cNvSpPr>
            <a:spLocks noGrp="1"/>
          </p:cNvSpPr>
          <p:nvPr>
            <p:ph type="sldNum" sz="quarter" idx="12"/>
          </p:nvPr>
        </p:nvSpPr>
        <p:spPr/>
        <p:txBody>
          <a:bodyPr/>
          <a:lstStyle/>
          <a:p>
            <a:fld id="{F527AFB1-D122-4AAA-BF3A-ECD167F20DE5}" type="slidenum">
              <a:rPr lang="en-US" smtClean="0"/>
              <a:t>2</a:t>
            </a:fld>
            <a:endParaRPr lang="en-US"/>
          </a:p>
        </p:txBody>
      </p:sp>
    </p:spTree>
    <p:extLst>
      <p:ext uri="{BB962C8B-B14F-4D97-AF65-F5344CB8AC3E}">
        <p14:creationId xmlns:p14="http://schemas.microsoft.com/office/powerpoint/2010/main" val="4136455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Solution</a:t>
            </a:r>
          </a:p>
        </p:txBody>
      </p:sp>
      <p:sp>
        <p:nvSpPr>
          <p:cNvPr id="4" name="Slide Number Placeholder 3"/>
          <p:cNvSpPr>
            <a:spLocks noGrp="1"/>
          </p:cNvSpPr>
          <p:nvPr>
            <p:ph type="sldNum" sz="quarter" idx="12"/>
          </p:nvPr>
        </p:nvSpPr>
        <p:spPr/>
        <p:txBody>
          <a:bodyPr/>
          <a:lstStyle/>
          <a:p>
            <a:fld id="{F527AFB1-D122-4AAA-BF3A-ECD167F20DE5}" type="slidenum">
              <a:rPr lang="en-US" smtClean="0"/>
              <a:t>20</a:t>
            </a:fld>
            <a:endParaRPr lang="en-US"/>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214732832"/>
              </p:ext>
            </p:extLst>
          </p:nvPr>
        </p:nvGraphicFramePr>
        <p:xfrm>
          <a:off x="1233714" y="1737360"/>
          <a:ext cx="6767511" cy="1020354"/>
        </p:xfrm>
        <a:graphic>
          <a:graphicData uri="http://schemas.openxmlformats.org/presentationml/2006/ole">
            <mc:AlternateContent xmlns:mc="http://schemas.openxmlformats.org/markup-compatibility/2006">
              <mc:Choice xmlns:v="urn:schemas-microsoft-com:vml" Requires="v">
                <p:oleObj spid="_x0000_s12741" name="Equation" r:id="rId3" imgW="3200400" imgH="482400" progId="Equation.DSMT4">
                  <p:embed/>
                </p:oleObj>
              </mc:Choice>
              <mc:Fallback>
                <p:oleObj name="Equation" r:id="rId3" imgW="3200400" imgH="482400" progId="Equation.DSMT4">
                  <p:embed/>
                  <p:pic>
                    <p:nvPicPr>
                      <p:cNvPr id="0" name=""/>
                      <p:cNvPicPr/>
                      <p:nvPr/>
                    </p:nvPicPr>
                    <p:blipFill>
                      <a:blip r:embed="rId4"/>
                      <a:stretch>
                        <a:fillRect/>
                      </a:stretch>
                    </p:blipFill>
                    <p:spPr>
                      <a:xfrm>
                        <a:off x="1233714" y="1737360"/>
                        <a:ext cx="6767511" cy="1020354"/>
                      </a:xfrm>
                      <a:prstGeom prst="rect">
                        <a:avLst/>
                      </a:prstGeom>
                    </p:spPr>
                  </p:pic>
                </p:oleObj>
              </mc:Fallback>
            </mc:AlternateContent>
          </a:graphicData>
        </a:graphic>
      </p:graphicFrame>
      <p:sp>
        <p:nvSpPr>
          <p:cNvPr id="7" name="TextBox 6"/>
          <p:cNvSpPr txBox="1"/>
          <p:nvPr/>
        </p:nvSpPr>
        <p:spPr>
          <a:xfrm>
            <a:off x="1233714" y="3062514"/>
            <a:ext cx="7402286"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intensity of this wave can be calculated from  </a:t>
            </a:r>
          </a:p>
        </p:txBody>
      </p:sp>
      <p:graphicFrame>
        <p:nvGraphicFramePr>
          <p:cNvPr id="8" name="Object 7"/>
          <p:cNvGraphicFramePr>
            <a:graphicFrameLocks noChangeAspect="1"/>
          </p:cNvGraphicFramePr>
          <p:nvPr>
            <p:extLst>
              <p:ext uri="{D42A27DB-BD31-4B8C-83A1-F6EECF244321}">
                <p14:modId xmlns:p14="http://schemas.microsoft.com/office/powerpoint/2010/main" val="3841983175"/>
              </p:ext>
            </p:extLst>
          </p:nvPr>
        </p:nvGraphicFramePr>
        <p:xfrm>
          <a:off x="7766050" y="3036888"/>
          <a:ext cx="1079500" cy="601662"/>
        </p:xfrm>
        <a:graphic>
          <a:graphicData uri="http://schemas.openxmlformats.org/presentationml/2006/ole">
            <mc:AlternateContent xmlns:mc="http://schemas.openxmlformats.org/markup-compatibility/2006">
              <mc:Choice xmlns:v="urn:schemas-microsoft-com:vml" Requires="v">
                <p:oleObj spid="_x0000_s12742" name="Equation" r:id="rId5" imgW="545760" imgH="304560" progId="Equation.DSMT4">
                  <p:embed/>
                </p:oleObj>
              </mc:Choice>
              <mc:Fallback>
                <p:oleObj name="Equation" r:id="rId5" imgW="545760" imgH="304560" progId="Equation.DSMT4">
                  <p:embed/>
                  <p:pic>
                    <p:nvPicPr>
                      <p:cNvPr id="0" name=""/>
                      <p:cNvPicPr/>
                      <p:nvPr/>
                    </p:nvPicPr>
                    <p:blipFill>
                      <a:blip r:embed="rId6"/>
                      <a:stretch>
                        <a:fillRect/>
                      </a:stretch>
                    </p:blipFill>
                    <p:spPr>
                      <a:xfrm>
                        <a:off x="7766050" y="3036888"/>
                        <a:ext cx="1079500" cy="60166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09027231"/>
              </p:ext>
            </p:extLst>
          </p:nvPr>
        </p:nvGraphicFramePr>
        <p:xfrm>
          <a:off x="2938236" y="3549805"/>
          <a:ext cx="4318000" cy="1654175"/>
        </p:xfrm>
        <a:graphic>
          <a:graphicData uri="http://schemas.openxmlformats.org/presentationml/2006/ole">
            <mc:AlternateContent xmlns:mc="http://schemas.openxmlformats.org/markup-compatibility/2006">
              <mc:Choice xmlns:v="urn:schemas-microsoft-com:vml" Requires="v">
                <p:oleObj spid="_x0000_s12743" name="Equation" r:id="rId7" imgW="2184120" imgH="838080" progId="Equation.DSMT4">
                  <p:embed/>
                </p:oleObj>
              </mc:Choice>
              <mc:Fallback>
                <p:oleObj name="Equation" r:id="rId7" imgW="2184120" imgH="838080" progId="Equation.DSMT4">
                  <p:embed/>
                  <p:pic>
                    <p:nvPicPr>
                      <p:cNvPr id="0" name=""/>
                      <p:cNvPicPr/>
                      <p:nvPr/>
                    </p:nvPicPr>
                    <p:blipFill>
                      <a:blip r:embed="rId8"/>
                      <a:stretch>
                        <a:fillRect/>
                      </a:stretch>
                    </p:blipFill>
                    <p:spPr>
                      <a:xfrm>
                        <a:off x="2938236" y="3549805"/>
                        <a:ext cx="4318000" cy="1654175"/>
                      </a:xfrm>
                      <a:prstGeom prst="rect">
                        <a:avLst/>
                      </a:prstGeom>
                    </p:spPr>
                  </p:pic>
                </p:oleObj>
              </mc:Fallback>
            </mc:AlternateContent>
          </a:graphicData>
        </a:graphic>
      </p:graphicFrame>
    </p:spTree>
    <p:extLst>
      <p:ext uri="{BB962C8B-B14F-4D97-AF65-F5344CB8AC3E}">
        <p14:creationId xmlns:p14="http://schemas.microsoft.com/office/powerpoint/2010/main" val="1537651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Problem : average irradiance</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A laser beam of radius 1 mm carries a power of 6 kW. </a:t>
            </a:r>
          </a:p>
          <a:p>
            <a:r>
              <a:rPr lang="en-US" sz="2400" dirty="0">
                <a:latin typeface="Times New Roman" panose="02020603050405020304" pitchFamily="18" charset="0"/>
                <a:cs typeface="Times New Roman" panose="02020603050405020304" pitchFamily="18" charset="0"/>
              </a:rPr>
              <a:t>Determine its average irradiance and the amplitude of its </a:t>
            </a:r>
            <a:r>
              <a:rPr lang="en-US" sz="2400" i="1" dirty="0">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fields.</a:t>
            </a:r>
          </a:p>
        </p:txBody>
      </p:sp>
      <p:sp>
        <p:nvSpPr>
          <p:cNvPr id="4" name="Slide Number Placeholder 3"/>
          <p:cNvSpPr>
            <a:spLocks noGrp="1"/>
          </p:cNvSpPr>
          <p:nvPr>
            <p:ph type="sldNum" sz="quarter" idx="12"/>
          </p:nvPr>
        </p:nvSpPr>
        <p:spPr/>
        <p:txBody>
          <a:bodyPr/>
          <a:lstStyle/>
          <a:p>
            <a:fld id="{F527AFB1-D122-4AAA-BF3A-ECD167F20DE5}" type="slidenum">
              <a:rPr lang="en-US" smtClean="0"/>
              <a:t>21</a:t>
            </a:fld>
            <a:endParaRPr lang="en-US"/>
          </a:p>
        </p:txBody>
      </p:sp>
    </p:spTree>
    <p:extLst>
      <p:ext uri="{BB962C8B-B14F-4D97-AF65-F5344CB8AC3E}">
        <p14:creationId xmlns:p14="http://schemas.microsoft.com/office/powerpoint/2010/main" val="3210490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Solution</a:t>
            </a:r>
          </a:p>
        </p:txBody>
      </p:sp>
      <p:sp>
        <p:nvSpPr>
          <p:cNvPr id="3" name="Content Placeholder 2"/>
          <p:cNvSpPr>
            <a:spLocks noGrp="1"/>
          </p:cNvSpPr>
          <p:nvPr>
            <p:ph idx="1"/>
          </p:nvPr>
        </p:nvSpPr>
        <p:spPr>
          <a:xfrm>
            <a:off x="827314" y="1845734"/>
            <a:ext cx="11248571"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average irradiance can be found from   power/area = 1.91 x 10</a:t>
            </a:r>
            <a:r>
              <a:rPr lang="en-US" sz="2400" baseline="30000" dirty="0">
                <a:latin typeface="Times New Roman" panose="02020603050405020304" pitchFamily="18" charset="0"/>
                <a:cs typeface="Times New Roman" panose="02020603050405020304" pitchFamily="18" charset="0"/>
              </a:rPr>
              <a:t>9</a:t>
            </a:r>
            <a:r>
              <a:rPr lang="en-US" sz="2400" dirty="0">
                <a:latin typeface="Times New Roman" panose="02020603050405020304" pitchFamily="18" charset="0"/>
                <a:cs typeface="Times New Roman" panose="02020603050405020304" pitchFamily="18" charset="0"/>
              </a:rPr>
              <a:t> W/m</a:t>
            </a:r>
            <a:r>
              <a:rPr lang="en-US" sz="2400" baseline="30000" dirty="0">
                <a:latin typeface="Times New Roman" panose="02020603050405020304" pitchFamily="18" charset="0"/>
                <a:cs typeface="Times New Roman" panose="02020603050405020304" pitchFamily="18" charset="0"/>
              </a:rPr>
              <a:t>2</a:t>
            </a: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From the irradiance                         , the amplitude of E field is found to be 1.20 x 10</a:t>
            </a:r>
            <a:r>
              <a:rPr lang="en-US" sz="2400" baseline="30000" dirty="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V/m</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Due to the relationship </a:t>
            </a:r>
            <a:r>
              <a:rPr lang="en-US" sz="2400" i="1" dirty="0">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a:t>
            </a:r>
            <a:r>
              <a:rPr lang="en-US" sz="2400" i="1" dirty="0" err="1">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the amplitude of B field becomes 4.00 x 10</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T</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22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69350345"/>
              </p:ext>
            </p:extLst>
          </p:nvPr>
        </p:nvGraphicFramePr>
        <p:xfrm>
          <a:off x="3530601" y="2754087"/>
          <a:ext cx="1506538" cy="777875"/>
        </p:xfrm>
        <a:graphic>
          <a:graphicData uri="http://schemas.openxmlformats.org/presentationml/2006/ole">
            <mc:AlternateContent xmlns:mc="http://schemas.openxmlformats.org/markup-compatibility/2006">
              <mc:Choice xmlns:v="urn:schemas-microsoft-com:vml" Requires="v">
                <p:oleObj spid="_x0000_s13463" name="Equation" r:id="rId3" imgW="761760" imgH="393480" progId="Equation.DSMT4">
                  <p:embed/>
                </p:oleObj>
              </mc:Choice>
              <mc:Fallback>
                <p:oleObj name="Equation" r:id="rId3" imgW="761760" imgH="393480" progId="Equation.DSMT4">
                  <p:embed/>
                  <p:pic>
                    <p:nvPicPr>
                      <p:cNvPr id="0" name=""/>
                      <p:cNvPicPr/>
                      <p:nvPr/>
                    </p:nvPicPr>
                    <p:blipFill>
                      <a:blip r:embed="rId4"/>
                      <a:stretch>
                        <a:fillRect/>
                      </a:stretch>
                    </p:blipFill>
                    <p:spPr>
                      <a:xfrm>
                        <a:off x="3530601" y="2754087"/>
                        <a:ext cx="1506538" cy="777875"/>
                      </a:xfrm>
                      <a:prstGeom prst="rect">
                        <a:avLst/>
                      </a:prstGeom>
                    </p:spPr>
                  </p:pic>
                </p:oleObj>
              </mc:Fallback>
            </mc:AlternateContent>
          </a:graphicData>
        </a:graphic>
      </p:graphicFrame>
    </p:spTree>
    <p:extLst>
      <p:ext uri="{BB962C8B-B14F-4D97-AF65-F5344CB8AC3E}">
        <p14:creationId xmlns:p14="http://schemas.microsoft.com/office/powerpoint/2010/main" val="1219487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851" y="-533441"/>
            <a:ext cx="13039634" cy="1450757"/>
          </a:xfrm>
        </p:spPr>
        <p:txBody>
          <a:bodyPr>
            <a:normAutofit/>
          </a:bodyPr>
          <a:lstStyle/>
          <a:p>
            <a:r>
              <a:rPr lang="en-US" sz="4000" dirty="0">
                <a:latin typeface="Times New Roman" panose="02020603050405020304" pitchFamily="18" charset="0"/>
                <a:cs typeface="Times New Roman" panose="02020603050405020304" pitchFamily="18" charset="0"/>
                <a:sym typeface="Symbol" panose="05050102010706020507" pitchFamily="18" charset="2"/>
              </a:rPr>
              <a:t>Impedance of a dielectric to electromagnetic Waves</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66652" y="1255043"/>
                <a:ext cx="10058400" cy="4579700"/>
              </a:xfrm>
            </p:spPr>
            <p:txBody>
              <a:bodyPr>
                <a:normAutofit fontScale="92500" lnSpcReduction="10000"/>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From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medium is free space and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𝜇</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Cambria Math" panose="02040503050406030204" pitchFamily="18" charset="0"/>
                            <a:cs typeface="Times New Roman" panose="02020603050405020304" pitchFamily="18" charset="0"/>
                          </a:rPr>
                          <m:t>𝜇</m:t>
                        </m:r>
                      </m:e>
                      <m:sub>
                        <m:r>
                          <a:rPr lang="en-US" sz="2400" b="0" i="1" smtClean="0">
                            <a:latin typeface="Cambria Math" panose="02040503050406030204" pitchFamily="18" charset="0"/>
                            <a:ea typeface="Cambria Math" panose="02040503050406030204" pitchFamily="18" charset="0"/>
                            <a:cs typeface="Times New Roman" panose="02020603050405020304" pitchFamily="18" charset="0"/>
                          </a:rPr>
                          <m:t>0</m:t>
                        </m:r>
                      </m:sub>
                    </m:sSub>
                    <m:r>
                      <a:rPr lang="en-US" sz="2400" b="0" i="1" smtClean="0">
                        <a:latin typeface="Cambria Math" panose="02040503050406030204" pitchFamily="18" charset="0"/>
                        <a:ea typeface="Cambria Math" panose="02040503050406030204" pitchFamily="18" charset="0"/>
                        <a:cs typeface="Times New Roman" panose="02020603050405020304" pitchFamily="18" charset="0"/>
                      </a:rPr>
                      <m:t>=4</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−7</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f>
                      <m:fPr>
                        <m:type m:val="lin"/>
                        <m:ctrlPr>
                          <a:rPr lang="en-US" sz="2400" i="1">
                            <a:latin typeface="Cambria Math" panose="02040503050406030204" pitchFamily="18" charset="0"/>
                            <a:ea typeface="Cambria Math" panose="02040503050406030204" pitchFamily="18" charset="0"/>
                            <a:cs typeface="Times New Roman" panose="02020603050405020304" pitchFamily="18" charset="0"/>
                          </a:rPr>
                        </m:ctrlPr>
                      </m:fPr>
                      <m:num>
                        <m:r>
                          <a:rPr lang="en-US" sz="2400" i="1">
                            <a:latin typeface="Cambria Math" panose="02040503050406030204" pitchFamily="18" charset="0"/>
                            <a:ea typeface="Cambria Math" panose="02040503050406030204" pitchFamily="18" charset="0"/>
                            <a:cs typeface="Times New Roman" panose="02020603050405020304" pitchFamily="18" charset="0"/>
                          </a:rPr>
                          <m:t>𝑉</m:t>
                        </m:r>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𝑠</m:t>
                        </m:r>
                      </m:num>
                      <m:den>
                        <m:r>
                          <a:rPr lang="en-US" sz="2400" i="1">
                            <a:latin typeface="Cambria Math" panose="02040503050406030204" pitchFamily="18" charset="0"/>
                            <a:ea typeface="Cambria Math" panose="02040503050406030204" pitchFamily="18" charset="0"/>
                            <a:cs typeface="Times New Roman" panose="02020603050405020304" pitchFamily="18" charset="0"/>
                          </a:rPr>
                          <m:t>𝐴</m:t>
                        </m:r>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𝑚</m:t>
                        </m:r>
                      </m:den>
                    </m:f>
                  </m:oMath>
                </a14:m>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a:ea typeface="Cambria Math" panose="02040503050406030204" pitchFamily="18" charset="0"/>
                    <a:cs typeface="Times New Roman" panose="02020603050405020304" pitchFamily="18" charset="0"/>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𝜀</m:t>
                    </m:r>
                    <m:r>
                      <a:rPr lang="en-US" sz="24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smtClean="0">
                            <a:latin typeface="Cambria Math" panose="02040503050406030204" pitchFamily="18" charset="0"/>
                            <a:ea typeface="Cambria Math" panose="02040503050406030204" pitchFamily="18" charset="0"/>
                            <a:cs typeface="Times New Roman" panose="02020603050405020304" pitchFamily="18" charset="0"/>
                          </a:rPr>
                          <m:t>𝜀</m:t>
                        </m:r>
                      </m:e>
                      <m:sub>
                        <m:r>
                          <a:rPr lang="en-US" sz="2400" i="1">
                            <a:latin typeface="Cambria Math" panose="02040503050406030204" pitchFamily="18" charset="0"/>
                            <a:ea typeface="Cambria Math" panose="02040503050406030204" pitchFamily="18" charset="0"/>
                            <a:cs typeface="Times New Roman" panose="02020603050405020304" pitchFamily="18" charset="0"/>
                          </a:rPr>
                          <m:t>0</m:t>
                        </m:r>
                      </m:sub>
                    </m:sSub>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8.85</m:t>
                    </m:r>
                    <m:r>
                      <a:rPr lang="en-US" sz="2400" i="1">
                        <a:latin typeface="Cambria Math" panose="02040503050406030204" pitchFamily="18" charset="0"/>
                        <a:ea typeface="Cambria Math" panose="02040503050406030204" pitchFamily="18" charset="0"/>
                        <a:cs typeface="Times New Roman" panose="02020603050405020304" pitchFamily="18" charset="0"/>
                      </a:rPr>
                      <m:t>4</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r>
                      <a:rPr lang="en-US" sz="2400"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ea typeface="Cambria Math" panose="02040503050406030204" pitchFamily="18" charset="0"/>
                            <a:cs typeface="Times New Roman" panose="02020603050405020304" pitchFamily="18" charset="0"/>
                          </a:rPr>
                          <m:t>10</m:t>
                        </m:r>
                      </m:e>
                      <m:sup>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12</m:t>
                        </m:r>
                      </m:sup>
                    </m:sSup>
                    <m:f>
                      <m:fPr>
                        <m:type m:val="lin"/>
                        <m:ctrlPr>
                          <a:rPr lang="en-US" sz="2400" i="1">
                            <a:latin typeface="Cambria Math" panose="02040503050406030204" pitchFamily="18" charset="0"/>
                            <a:ea typeface="Cambria Math" panose="02040503050406030204" pitchFamily="18" charset="0"/>
                            <a:cs typeface="Times New Roman" panose="02020603050405020304" pitchFamily="18" charset="0"/>
                          </a:rPr>
                        </m:ctrlPr>
                      </m:fPr>
                      <m:num>
                        <m:r>
                          <a:rPr lang="en-US" sz="2400" i="1">
                            <a:latin typeface="Cambria Math" panose="02040503050406030204" pitchFamily="18" charset="0"/>
                            <a:ea typeface="Cambria Math" panose="02040503050406030204" pitchFamily="18" charset="0"/>
                            <a:cs typeface="Times New Roman" panose="02020603050405020304" pitchFamily="18" charset="0"/>
                          </a:rPr>
                          <m:t>𝐹</m:t>
                        </m:r>
                      </m:num>
                      <m:den>
                        <m:r>
                          <a:rPr lang="en-US" sz="2400" i="1">
                            <a:latin typeface="Cambria Math" panose="02040503050406030204" pitchFamily="18" charset="0"/>
                            <a:ea typeface="Cambria Math" panose="02040503050406030204" pitchFamily="18" charset="0"/>
                            <a:cs typeface="Times New Roman" panose="02020603050405020304" pitchFamily="18" charset="0"/>
                          </a:rPr>
                          <m:t>𝑚</m:t>
                        </m:r>
                      </m:den>
                    </m:f>
                  </m:oMath>
                </a14:m>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Also the dimensions   of               is ohms </a:t>
                </a:r>
                <a:r>
                  <a:rPr lang="en-US" sz="2400" b="1" dirty="0">
                    <a:solidFill>
                      <a:srgbClr val="FF0000"/>
                    </a:solidFill>
                    <a:latin typeface="Times New Roman" panose="02020603050405020304" pitchFamily="18" charset="0"/>
                    <a:cs typeface="Times New Roman" panose="02020603050405020304" pitchFamily="18" charset="0"/>
                  </a:rPr>
                  <a:t>(check this!)</a:t>
                </a:r>
              </a:p>
              <a:p>
                <a:pPr>
                  <a:buFont typeface="Arial" panose="020B0604020202020204" pitchFamily="34" charset="0"/>
                  <a:buChar char="•"/>
                </a:pPr>
                <a:endParaRPr lang="en-US" sz="2400" b="1" dirty="0">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Therefore, </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represents the </a:t>
                </a:r>
                <a:r>
                  <a:rPr lang="en-US" sz="2400" b="1" dirty="0">
                    <a:solidFill>
                      <a:srgbClr val="FF0000"/>
                    </a:solidFill>
                    <a:latin typeface="Times New Roman" panose="02020603050405020304" pitchFamily="18" charset="0"/>
                    <a:cs typeface="Times New Roman" panose="02020603050405020304" pitchFamily="18" charset="0"/>
                  </a:rPr>
                  <a:t>free space characteristic impedance </a:t>
                </a:r>
              </a:p>
              <a:p>
                <a:pPr>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marL="0" indent="0">
                  <a:buNone/>
                </a:pPr>
                <a:r>
                  <a:rPr lang="en-US" sz="2400" dirty="0">
                    <a:solidFill>
                      <a:schemeClr val="tx1"/>
                    </a:solidFill>
                    <a:latin typeface="Times New Roman" panose="02020603050405020304" pitchFamily="18" charset="0"/>
                    <a:cs typeface="Times New Roman" panose="02020603050405020304" pitchFamily="18" charset="0"/>
                  </a:rPr>
                  <a:t>to electromagnetic wave travelling through it.</a:t>
                </a:r>
                <a:endParaRPr lang="en-US" sz="24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66652" y="1255043"/>
                <a:ext cx="10058400" cy="4579700"/>
              </a:xfrm>
              <a:blipFill>
                <a:blip r:embed="rId4"/>
                <a:stretch>
                  <a:fillRect l="-1697" t="-239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527AFB1-D122-4AAA-BF3A-ECD167F20DE5}" type="slidenum">
              <a:rPr lang="en-US" smtClean="0"/>
              <a:t>23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283043453"/>
              </p:ext>
            </p:extLst>
          </p:nvPr>
        </p:nvGraphicFramePr>
        <p:xfrm>
          <a:off x="3606915" y="1043010"/>
          <a:ext cx="2058988" cy="976313"/>
        </p:xfrm>
        <a:graphic>
          <a:graphicData uri="http://schemas.openxmlformats.org/presentationml/2006/ole">
            <mc:AlternateContent xmlns:mc="http://schemas.openxmlformats.org/markup-compatibility/2006">
              <mc:Choice xmlns:v="urn:schemas-microsoft-com:vml" Requires="v">
                <p:oleObj spid="_x0000_s14919" name="Equation" r:id="rId5" imgW="1041120" imgH="495000" progId="Equation.DSMT4">
                  <p:embed/>
                </p:oleObj>
              </mc:Choice>
              <mc:Fallback>
                <p:oleObj name="Equation" r:id="rId5" imgW="1041120" imgH="495000" progId="Equation.DSMT4">
                  <p:embed/>
                  <p:pic>
                    <p:nvPicPr>
                      <p:cNvPr id="0" name=""/>
                      <p:cNvPicPr/>
                      <p:nvPr/>
                    </p:nvPicPr>
                    <p:blipFill>
                      <a:blip r:embed="rId6"/>
                      <a:stretch>
                        <a:fillRect/>
                      </a:stretch>
                    </p:blipFill>
                    <p:spPr>
                      <a:xfrm>
                        <a:off x="3606915" y="1043010"/>
                        <a:ext cx="2058988" cy="97631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45971488"/>
              </p:ext>
            </p:extLst>
          </p:nvPr>
        </p:nvGraphicFramePr>
        <p:xfrm>
          <a:off x="3933147" y="3161224"/>
          <a:ext cx="703262" cy="950913"/>
        </p:xfrm>
        <a:graphic>
          <a:graphicData uri="http://schemas.openxmlformats.org/presentationml/2006/ole">
            <mc:AlternateContent xmlns:mc="http://schemas.openxmlformats.org/markup-compatibility/2006">
              <mc:Choice xmlns:v="urn:schemas-microsoft-com:vml" Requires="v">
                <p:oleObj spid="_x0000_s14920" name="Equation" r:id="rId7" imgW="355320" imgH="482400" progId="Equation.DSMT4">
                  <p:embed/>
                </p:oleObj>
              </mc:Choice>
              <mc:Fallback>
                <p:oleObj name="Equation" r:id="rId7" imgW="355320" imgH="482400" progId="Equation.DSMT4">
                  <p:embed/>
                  <p:pic>
                    <p:nvPicPr>
                      <p:cNvPr id="0" name=""/>
                      <p:cNvPicPr/>
                      <p:nvPr/>
                    </p:nvPicPr>
                    <p:blipFill>
                      <a:blip r:embed="rId8"/>
                      <a:stretch>
                        <a:fillRect/>
                      </a:stretch>
                    </p:blipFill>
                    <p:spPr>
                      <a:xfrm>
                        <a:off x="3933147" y="3161224"/>
                        <a:ext cx="703262" cy="95091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7545708"/>
              </p:ext>
            </p:extLst>
          </p:nvPr>
        </p:nvGraphicFramePr>
        <p:xfrm>
          <a:off x="2447753" y="4112137"/>
          <a:ext cx="1984375" cy="950913"/>
        </p:xfrm>
        <a:graphic>
          <a:graphicData uri="http://schemas.openxmlformats.org/presentationml/2006/ole">
            <mc:AlternateContent xmlns:mc="http://schemas.openxmlformats.org/markup-compatibility/2006">
              <mc:Choice xmlns:v="urn:schemas-microsoft-com:vml" Requires="v">
                <p:oleObj spid="_x0000_s14921" name="Equation" r:id="rId9" imgW="1002960" imgH="482400" progId="Equation.DSMT4">
                  <p:embed/>
                </p:oleObj>
              </mc:Choice>
              <mc:Fallback>
                <p:oleObj name="Equation" r:id="rId9" imgW="1002960" imgH="482400" progId="Equation.DSMT4">
                  <p:embed/>
                  <p:pic>
                    <p:nvPicPr>
                      <p:cNvPr id="0" name=""/>
                      <p:cNvPicPr/>
                      <p:nvPr/>
                    </p:nvPicPr>
                    <p:blipFill>
                      <a:blip r:embed="rId10"/>
                      <a:stretch>
                        <a:fillRect/>
                      </a:stretch>
                    </p:blipFill>
                    <p:spPr>
                      <a:xfrm>
                        <a:off x="2447753" y="4112137"/>
                        <a:ext cx="1984375" cy="950913"/>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D64A8A74-F29B-4563-B4CE-9D6B3FB51D46}"/>
              </a:ext>
            </a:extLst>
          </p:cNvPr>
          <p:cNvSpPr txBox="1"/>
          <p:nvPr/>
        </p:nvSpPr>
        <p:spPr>
          <a:xfrm>
            <a:off x="2945903" y="1226656"/>
            <a:ext cx="66101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Z=</a:t>
            </a:r>
          </a:p>
        </p:txBody>
      </p:sp>
    </p:spTree>
    <p:extLst>
      <p:ext uri="{BB962C8B-B14F-4D97-AF65-F5344CB8AC3E}">
        <p14:creationId xmlns:p14="http://schemas.microsoft.com/office/powerpoint/2010/main" val="2266165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sym typeface="Symbol" panose="05050102010706020507" pitchFamily="18" charset="2"/>
              </a:rPr>
              <a:t>Electromagnetic waves in a medium of properties ,  and  (where   0 ) (1)</a:t>
            </a:r>
            <a:endParaRPr lang="en-US" b="1" dirty="0"/>
          </a:p>
        </p:txBody>
      </p:sp>
      <p:sp>
        <p:nvSpPr>
          <p:cNvPr id="3" name="Content Placeholder 2"/>
          <p:cNvSpPr>
            <a:spLocks noGrp="1"/>
          </p:cNvSpPr>
          <p:nvPr>
            <p:ph idx="1"/>
          </p:nvPr>
        </p:nvSpPr>
        <p:spPr>
          <a:xfrm>
            <a:off x="1097279" y="1845733"/>
            <a:ext cx="10644005" cy="4409923"/>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derive the wave equation of the plane polarized wave composed of </a:t>
            </a:r>
            <a:r>
              <a:rPr lang="en-US" sz="2400" i="1" dirty="0">
                <a:latin typeface="Times New Roman" panose="02020603050405020304" pitchFamily="18" charset="0"/>
                <a:cs typeface="Times New Roman" panose="02020603050405020304" pitchFamily="18" charset="0"/>
              </a:rPr>
              <a:t>E</a:t>
            </a:r>
            <a:r>
              <a:rPr lang="en-US" sz="2400" baseline="-25000"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 components  propagating in </a:t>
            </a:r>
            <a:r>
              <a:rPr lang="en-US" sz="2400" b="1" dirty="0">
                <a:solidFill>
                  <a:srgbClr val="FF0000"/>
                </a:solidFill>
                <a:latin typeface="Times New Roman" panose="02020603050405020304" pitchFamily="18" charset="0"/>
                <a:cs typeface="Times New Roman" panose="02020603050405020304" pitchFamily="18" charset="0"/>
              </a:rPr>
              <a:t>a conductor</a:t>
            </a:r>
            <a:r>
              <a:rPr lang="en-US" sz="2400" dirty="0">
                <a:latin typeface="Times New Roman" panose="02020603050405020304" pitchFamily="18" charset="0"/>
                <a:cs typeface="Times New Roman" panose="02020603050405020304" pitchFamily="18" charset="0"/>
              </a:rPr>
              <a:t>, let’s start with equation (4) from page 8 with a </a:t>
            </a:r>
            <a:r>
              <a:rPr lang="en-US" sz="2400" b="1" dirty="0">
                <a:solidFill>
                  <a:srgbClr val="FF0000"/>
                </a:solidFill>
                <a:latin typeface="Times New Roman" panose="02020603050405020304" pitchFamily="18" charset="0"/>
                <a:cs typeface="Times New Roman" panose="02020603050405020304" pitchFamily="18" charset="0"/>
              </a:rPr>
              <a:t>current density </a:t>
            </a:r>
            <a:r>
              <a:rPr lang="en-US" sz="2400" dirty="0">
                <a:latin typeface="Times New Roman" panose="02020603050405020304" pitchFamily="18" charset="0"/>
                <a:cs typeface="Times New Roman" panose="02020603050405020304" pitchFamily="18" charset="0"/>
              </a:rPr>
              <a:t>term</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becomes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Taking </a:t>
            </a:r>
            <a:r>
              <a:rPr lang="en-US" sz="2400" dirty="0">
                <a:latin typeface="Times New Roman" panose="02020603050405020304" pitchFamily="18" charset="0"/>
                <a:cs typeface="Times New Roman" panose="02020603050405020304" pitchFamily="18" charset="0"/>
                <a:sym typeface="Symbol" panose="05050102010706020507" pitchFamily="18" charset="2"/>
              </a:rPr>
              <a:t>/t,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24</a:t>
            </a:fld>
            <a:endParaRPr lang="en-US"/>
          </a:p>
        </p:txBody>
      </p:sp>
      <p:pic>
        <p:nvPicPr>
          <p:cNvPr id="6" name="Picture 5"/>
          <p:cNvPicPr>
            <a:picLocks noChangeAspect="1"/>
          </p:cNvPicPr>
          <p:nvPr/>
        </p:nvPicPr>
        <p:blipFill>
          <a:blip r:embed="rId3"/>
          <a:stretch>
            <a:fillRect/>
          </a:stretch>
        </p:blipFill>
        <p:spPr>
          <a:xfrm>
            <a:off x="3597877" y="4360638"/>
            <a:ext cx="3267602" cy="930061"/>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220680459"/>
              </p:ext>
            </p:extLst>
          </p:nvPr>
        </p:nvGraphicFramePr>
        <p:xfrm>
          <a:off x="3497263" y="5340350"/>
          <a:ext cx="3729037" cy="876300"/>
        </p:xfrm>
        <a:graphic>
          <a:graphicData uri="http://schemas.openxmlformats.org/presentationml/2006/ole">
            <mc:AlternateContent xmlns:mc="http://schemas.openxmlformats.org/markup-compatibility/2006">
              <mc:Choice xmlns:v="urn:schemas-microsoft-com:vml" Requires="v">
                <p:oleObj spid="_x0000_s15791" name="Equation" r:id="rId4" imgW="1892160" imgH="444240" progId="Equation.DSMT4">
                  <p:embed/>
                </p:oleObj>
              </mc:Choice>
              <mc:Fallback>
                <p:oleObj name="Equation" r:id="rId4" imgW="1892160" imgH="444240" progId="Equation.DSMT4">
                  <p:embed/>
                  <p:pic>
                    <p:nvPicPr>
                      <p:cNvPr id="0" name=""/>
                      <p:cNvPicPr/>
                      <p:nvPr/>
                    </p:nvPicPr>
                    <p:blipFill>
                      <a:blip r:embed="rId5"/>
                      <a:stretch>
                        <a:fillRect/>
                      </a:stretch>
                    </p:blipFill>
                    <p:spPr>
                      <a:xfrm>
                        <a:off x="3497263" y="5340350"/>
                        <a:ext cx="3729037" cy="8763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12677689"/>
              </p:ext>
            </p:extLst>
          </p:nvPr>
        </p:nvGraphicFramePr>
        <p:xfrm>
          <a:off x="4756825" y="2561126"/>
          <a:ext cx="1122266" cy="514372"/>
        </p:xfrm>
        <a:graphic>
          <a:graphicData uri="http://schemas.openxmlformats.org/presentationml/2006/ole">
            <mc:AlternateContent xmlns:mc="http://schemas.openxmlformats.org/markup-compatibility/2006">
              <mc:Choice xmlns:v="urn:schemas-microsoft-com:vml" Requires="v">
                <p:oleObj spid="_x0000_s15792" name="Equation" r:id="rId6" imgW="609480" imgH="279360" progId="Equation.DSMT4">
                  <p:embed/>
                </p:oleObj>
              </mc:Choice>
              <mc:Fallback>
                <p:oleObj name="Equation" r:id="rId6" imgW="609480" imgH="279360" progId="Equation.DSMT4">
                  <p:embed/>
                  <p:pic>
                    <p:nvPicPr>
                      <p:cNvPr id="0" name=""/>
                      <p:cNvPicPr/>
                      <p:nvPr/>
                    </p:nvPicPr>
                    <p:blipFill>
                      <a:blip r:embed="rId7"/>
                      <a:stretch>
                        <a:fillRect/>
                      </a:stretch>
                    </p:blipFill>
                    <p:spPr>
                      <a:xfrm>
                        <a:off x="4756825" y="2561126"/>
                        <a:ext cx="1122266" cy="51437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765830480"/>
              </p:ext>
            </p:extLst>
          </p:nvPr>
        </p:nvGraphicFramePr>
        <p:xfrm>
          <a:off x="3922785" y="3183871"/>
          <a:ext cx="2617787" cy="955675"/>
        </p:xfrm>
        <a:graphic>
          <a:graphicData uri="http://schemas.openxmlformats.org/presentationml/2006/ole">
            <mc:AlternateContent xmlns:mc="http://schemas.openxmlformats.org/markup-compatibility/2006">
              <mc:Choice xmlns:v="urn:schemas-microsoft-com:vml" Requires="v">
                <p:oleObj spid="_x0000_s15793" name="Equation" r:id="rId8" imgW="1079280" imgH="393480" progId="Equation.DSMT4">
                  <p:embed/>
                </p:oleObj>
              </mc:Choice>
              <mc:Fallback>
                <p:oleObj name="Equation" r:id="rId8" imgW="1079280" imgH="393480" progId="Equation.DSMT4">
                  <p:embed/>
                  <p:pic>
                    <p:nvPicPr>
                      <p:cNvPr id="0" name=""/>
                      <p:cNvPicPr/>
                      <p:nvPr/>
                    </p:nvPicPr>
                    <p:blipFill>
                      <a:blip r:embed="rId9"/>
                      <a:stretch>
                        <a:fillRect/>
                      </a:stretch>
                    </p:blipFill>
                    <p:spPr>
                      <a:xfrm>
                        <a:off x="3922785" y="3183871"/>
                        <a:ext cx="2617787" cy="955675"/>
                      </a:xfrm>
                      <a:prstGeom prst="rect">
                        <a:avLst/>
                      </a:prstGeom>
                    </p:spPr>
                  </p:pic>
                </p:oleObj>
              </mc:Fallback>
            </mc:AlternateContent>
          </a:graphicData>
        </a:graphic>
      </p:graphicFrame>
    </p:spTree>
    <p:extLst>
      <p:ext uri="{BB962C8B-B14F-4D97-AF65-F5344CB8AC3E}">
        <p14:creationId xmlns:p14="http://schemas.microsoft.com/office/powerpoint/2010/main" val="1174194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79" y="1845734"/>
            <a:ext cx="10468907"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Also consider equation (3) from page 8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gives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Taking </a:t>
            </a:r>
            <a:r>
              <a:rPr lang="en-US" sz="2400" dirty="0">
                <a:latin typeface="Times New Roman" panose="02020603050405020304" pitchFamily="18" charset="0"/>
                <a:cs typeface="Times New Roman" panose="02020603050405020304" pitchFamily="18" charset="0"/>
                <a:sym typeface="Symbol" panose="05050102010706020507" pitchFamily="18" charset="2"/>
              </a:rPr>
              <a:t>/z, </a:t>
            </a:r>
            <a:r>
              <a:rPr lang="en-US" sz="2400"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final equation as the wave equation for EM waves in a conductor is found to be</a:t>
            </a:r>
          </a:p>
        </p:txBody>
      </p:sp>
      <p:sp>
        <p:nvSpPr>
          <p:cNvPr id="4" name="Slide Number Placeholder 3"/>
          <p:cNvSpPr>
            <a:spLocks noGrp="1"/>
          </p:cNvSpPr>
          <p:nvPr>
            <p:ph type="sldNum" sz="quarter" idx="12"/>
          </p:nvPr>
        </p:nvSpPr>
        <p:spPr/>
        <p:txBody>
          <a:bodyPr/>
          <a:lstStyle/>
          <a:p>
            <a:fld id="{F527AFB1-D122-4AAA-BF3A-ECD167F20DE5}" type="slidenum">
              <a:rPr lang="en-US" smtClean="0"/>
              <a:t>25</a:t>
            </a:fld>
            <a:endParaRPr lang="en-US"/>
          </a:p>
        </p:txBody>
      </p:sp>
      <p:sp>
        <p:nvSpPr>
          <p:cNvPr id="5" name="Title 1"/>
          <p:cNvSpPr txBox="1">
            <a:spLocks/>
          </p:cNvSpPr>
          <p:nvPr/>
        </p:nvSpPr>
        <p:spPr>
          <a:xfrm>
            <a:off x="1154083" y="178229"/>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sym typeface="Symbol" panose="05050102010706020507" pitchFamily="18" charset="2"/>
              </a:rPr>
              <a:t>Electromagnetic waves in a medium of properties ,  and  (where   0 ) (2)</a:t>
            </a:r>
            <a:endParaRPr lang="en-US" b="1" dirty="0"/>
          </a:p>
        </p:txBody>
      </p:sp>
      <p:graphicFrame>
        <p:nvGraphicFramePr>
          <p:cNvPr id="6" name="Object 5"/>
          <p:cNvGraphicFramePr>
            <a:graphicFrameLocks noChangeAspect="1"/>
          </p:cNvGraphicFramePr>
          <p:nvPr>
            <p:extLst>
              <p:ext uri="{D42A27DB-BD31-4B8C-83A1-F6EECF244321}">
                <p14:modId xmlns:p14="http://schemas.microsoft.com/office/powerpoint/2010/main" val="2022613080"/>
              </p:ext>
            </p:extLst>
          </p:nvPr>
        </p:nvGraphicFramePr>
        <p:xfrm>
          <a:off x="6647541" y="1544300"/>
          <a:ext cx="2249625" cy="976811"/>
        </p:xfrm>
        <a:graphic>
          <a:graphicData uri="http://schemas.openxmlformats.org/presentationml/2006/ole">
            <mc:AlternateContent xmlns:mc="http://schemas.openxmlformats.org/markup-compatibility/2006">
              <mc:Choice xmlns:v="urn:schemas-microsoft-com:vml" Requires="v">
                <p:oleObj spid="_x0000_s16669" name="Equation" r:id="rId3" imgW="965160" imgH="419040" progId="Equation.DSMT4">
                  <p:embed/>
                </p:oleObj>
              </mc:Choice>
              <mc:Fallback>
                <p:oleObj name="Equation" r:id="rId3" imgW="965160" imgH="419040" progId="Equation.DSMT4">
                  <p:embed/>
                  <p:pic>
                    <p:nvPicPr>
                      <p:cNvPr id="0" name=""/>
                      <p:cNvPicPr/>
                      <p:nvPr/>
                    </p:nvPicPr>
                    <p:blipFill>
                      <a:blip r:embed="rId4"/>
                      <a:stretch>
                        <a:fillRect/>
                      </a:stretch>
                    </p:blipFill>
                    <p:spPr>
                      <a:xfrm>
                        <a:off x="6647541" y="1544300"/>
                        <a:ext cx="2249625" cy="976811"/>
                      </a:xfrm>
                      <a:prstGeom prst="rect">
                        <a:avLst/>
                      </a:prstGeom>
                    </p:spPr>
                  </p:pic>
                </p:oleObj>
              </mc:Fallback>
            </mc:AlternateContent>
          </a:graphicData>
        </a:graphic>
      </p:graphicFrame>
      <p:pic>
        <p:nvPicPr>
          <p:cNvPr id="7" name="Picture 6"/>
          <p:cNvPicPr>
            <a:picLocks noChangeAspect="1"/>
          </p:cNvPicPr>
          <p:nvPr/>
        </p:nvPicPr>
        <p:blipFill>
          <a:blip r:embed="rId5"/>
          <a:stretch>
            <a:fillRect/>
          </a:stretch>
        </p:blipFill>
        <p:spPr>
          <a:xfrm>
            <a:off x="5035605" y="2629485"/>
            <a:ext cx="2295356" cy="1001311"/>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683724311"/>
              </p:ext>
            </p:extLst>
          </p:nvPr>
        </p:nvGraphicFramePr>
        <p:xfrm>
          <a:off x="5164138" y="3630613"/>
          <a:ext cx="2628900" cy="876300"/>
        </p:xfrm>
        <a:graphic>
          <a:graphicData uri="http://schemas.openxmlformats.org/presentationml/2006/ole">
            <mc:AlternateContent xmlns:mc="http://schemas.openxmlformats.org/markup-compatibility/2006">
              <mc:Choice xmlns:v="urn:schemas-microsoft-com:vml" Requires="v">
                <p:oleObj spid="_x0000_s16670" name="Equation" r:id="rId6" imgW="1333440" imgH="444240" progId="Equation.DSMT4">
                  <p:embed/>
                </p:oleObj>
              </mc:Choice>
              <mc:Fallback>
                <p:oleObj name="Equation" r:id="rId6" imgW="1333440" imgH="444240" progId="Equation.DSMT4">
                  <p:embed/>
                  <p:pic>
                    <p:nvPicPr>
                      <p:cNvPr id="0" name=""/>
                      <p:cNvPicPr/>
                      <p:nvPr/>
                    </p:nvPicPr>
                    <p:blipFill>
                      <a:blip r:embed="rId7"/>
                      <a:stretch>
                        <a:fillRect/>
                      </a:stretch>
                    </p:blipFill>
                    <p:spPr>
                      <a:xfrm>
                        <a:off x="5164138" y="3630613"/>
                        <a:ext cx="2628900" cy="876300"/>
                      </a:xfrm>
                      <a:prstGeom prst="rect">
                        <a:avLst/>
                      </a:prstGeom>
                    </p:spPr>
                  </p:pic>
                </p:oleObj>
              </mc:Fallback>
            </mc:AlternateContent>
          </a:graphicData>
        </a:graphic>
      </p:graphicFrame>
      <p:pic>
        <p:nvPicPr>
          <p:cNvPr id="9" name="Picture 8"/>
          <p:cNvPicPr>
            <a:picLocks noChangeAspect="1"/>
          </p:cNvPicPr>
          <p:nvPr/>
        </p:nvPicPr>
        <p:blipFill>
          <a:blip r:embed="rId8"/>
          <a:stretch>
            <a:fillRect/>
          </a:stretch>
        </p:blipFill>
        <p:spPr>
          <a:xfrm>
            <a:off x="4170240" y="5345112"/>
            <a:ext cx="4261095" cy="1264712"/>
          </a:xfrm>
          <a:prstGeom prst="rect">
            <a:avLst/>
          </a:prstGeom>
        </p:spPr>
      </p:pic>
      <p:sp>
        <p:nvSpPr>
          <p:cNvPr id="10" name="Rectangle 9"/>
          <p:cNvSpPr/>
          <p:nvPr/>
        </p:nvSpPr>
        <p:spPr>
          <a:xfrm>
            <a:off x="7112001" y="5532084"/>
            <a:ext cx="1219200" cy="922713"/>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451842" y="5784149"/>
            <a:ext cx="24384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Diffusion term</a:t>
            </a:r>
          </a:p>
        </p:txBody>
      </p:sp>
      <p:sp>
        <p:nvSpPr>
          <p:cNvPr id="12" name="Right Arrow 11"/>
          <p:cNvSpPr/>
          <p:nvPr/>
        </p:nvSpPr>
        <p:spPr>
          <a:xfrm flipH="1">
            <a:off x="8431335" y="5931113"/>
            <a:ext cx="973922" cy="2664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4494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sym typeface="Symbol" panose="05050102010706020507" pitchFamily="18" charset="2"/>
              </a:rPr>
              <a:t>Electromagnetic wave in a conductor</a:t>
            </a:r>
            <a:endParaRPr lang="en-US" b="1"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Recall the wave equation of EM plane polarized wave in a conductor,</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solution of the wave equation is found to be</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Where </a:t>
            </a:r>
          </a:p>
        </p:txBody>
      </p:sp>
      <p:sp>
        <p:nvSpPr>
          <p:cNvPr id="4" name="Slide Number Placeholder 3"/>
          <p:cNvSpPr>
            <a:spLocks noGrp="1"/>
          </p:cNvSpPr>
          <p:nvPr>
            <p:ph type="sldNum" sz="quarter" idx="12"/>
          </p:nvPr>
        </p:nvSpPr>
        <p:spPr/>
        <p:txBody>
          <a:bodyPr/>
          <a:lstStyle/>
          <a:p>
            <a:fld id="{F527AFB1-D122-4AAA-BF3A-ECD167F20DE5}" type="slidenum">
              <a:rPr lang="en-US" smtClean="0"/>
              <a:t>26</a:t>
            </a:fld>
            <a:endParaRPr lang="en-US"/>
          </a:p>
        </p:txBody>
      </p:sp>
      <p:pic>
        <p:nvPicPr>
          <p:cNvPr id="5" name="Picture 4"/>
          <p:cNvPicPr>
            <a:picLocks noChangeAspect="1"/>
          </p:cNvPicPr>
          <p:nvPr/>
        </p:nvPicPr>
        <p:blipFill>
          <a:blip r:embed="rId2"/>
          <a:stretch>
            <a:fillRect/>
          </a:stretch>
        </p:blipFill>
        <p:spPr>
          <a:xfrm>
            <a:off x="4329897" y="2369683"/>
            <a:ext cx="4261095" cy="1264712"/>
          </a:xfrm>
          <a:prstGeom prst="rect">
            <a:avLst/>
          </a:prstGeom>
        </p:spPr>
      </p:pic>
      <p:pic>
        <p:nvPicPr>
          <p:cNvPr id="6" name="Picture 5"/>
          <p:cNvPicPr>
            <a:picLocks noChangeAspect="1"/>
          </p:cNvPicPr>
          <p:nvPr/>
        </p:nvPicPr>
        <p:blipFill>
          <a:blip r:embed="rId3"/>
          <a:stretch>
            <a:fillRect/>
          </a:stretch>
        </p:blipFill>
        <p:spPr>
          <a:xfrm>
            <a:off x="4854733" y="4499429"/>
            <a:ext cx="2848096" cy="769257"/>
          </a:xfrm>
          <a:prstGeom prst="rect">
            <a:avLst/>
          </a:prstGeom>
        </p:spPr>
      </p:pic>
      <p:pic>
        <p:nvPicPr>
          <p:cNvPr id="7" name="Picture 6"/>
          <p:cNvPicPr>
            <a:picLocks noChangeAspect="1"/>
          </p:cNvPicPr>
          <p:nvPr/>
        </p:nvPicPr>
        <p:blipFill>
          <a:blip r:embed="rId4"/>
          <a:stretch>
            <a:fillRect/>
          </a:stretch>
        </p:blipFill>
        <p:spPr>
          <a:xfrm>
            <a:off x="2232018" y="5353855"/>
            <a:ext cx="2975659" cy="434004"/>
          </a:xfrm>
          <a:prstGeom prst="rect">
            <a:avLst/>
          </a:prstGeom>
        </p:spPr>
      </p:pic>
    </p:spTree>
    <p:extLst>
      <p:ext uri="{BB962C8B-B14F-4D97-AF65-F5344CB8AC3E}">
        <p14:creationId xmlns:p14="http://schemas.microsoft.com/office/powerpoint/2010/main" val="60098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Solution of the wave equation with diffusion effect</a:t>
            </a:r>
          </a:p>
        </p:txBody>
      </p:sp>
      <p:sp>
        <p:nvSpPr>
          <p:cNvPr id="4" name="Content Placeholder 3"/>
          <p:cNvSpPr>
            <a:spLocks noGrp="1"/>
          </p:cNvSpPr>
          <p:nvPr>
            <p:ph idx="1"/>
          </p:nvPr>
        </p:nvSpPr>
        <p:spPr>
          <a:xfrm>
            <a:off x="537029" y="1845734"/>
            <a:ext cx="10618651"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Recall, the wave equation in a conductor,</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With the assumption that its time-variation is simple harmonic,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Substitute the assumed solution into the wave equation,</a:t>
            </a:r>
          </a:p>
        </p:txBody>
      </p:sp>
      <p:sp>
        <p:nvSpPr>
          <p:cNvPr id="2" name="Slide Number Placeholder 1"/>
          <p:cNvSpPr>
            <a:spLocks noGrp="1"/>
          </p:cNvSpPr>
          <p:nvPr>
            <p:ph type="sldNum" sz="quarter" idx="12"/>
          </p:nvPr>
        </p:nvSpPr>
        <p:spPr/>
        <p:txBody>
          <a:bodyPr/>
          <a:lstStyle/>
          <a:p>
            <a:fld id="{F527AFB1-D122-4AAA-BF3A-ECD167F20DE5}" type="slidenum">
              <a:rPr lang="en-US" smtClean="0"/>
              <a:t>27</a:t>
            </a:fld>
            <a:endParaRPr lang="en-US"/>
          </a:p>
        </p:txBody>
      </p:sp>
      <p:pic>
        <p:nvPicPr>
          <p:cNvPr id="5" name="Picture 4"/>
          <p:cNvPicPr>
            <a:picLocks noChangeAspect="1"/>
          </p:cNvPicPr>
          <p:nvPr/>
        </p:nvPicPr>
        <p:blipFill>
          <a:blip r:embed="rId3"/>
          <a:stretch>
            <a:fillRect/>
          </a:stretch>
        </p:blipFill>
        <p:spPr>
          <a:xfrm>
            <a:off x="5846354" y="1727190"/>
            <a:ext cx="4261095" cy="1264712"/>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946523390"/>
              </p:ext>
            </p:extLst>
          </p:nvPr>
        </p:nvGraphicFramePr>
        <p:xfrm>
          <a:off x="8497206" y="3276100"/>
          <a:ext cx="1722199" cy="612986"/>
        </p:xfrm>
        <a:graphic>
          <a:graphicData uri="http://schemas.openxmlformats.org/presentationml/2006/ole">
            <mc:AlternateContent xmlns:mc="http://schemas.openxmlformats.org/markup-compatibility/2006">
              <mc:Choice xmlns:v="urn:schemas-microsoft-com:vml" Requires="v">
                <p:oleObj spid="_x0000_s19712" name="Equation" r:id="rId4" imgW="749160" imgH="266400" progId="Equation.DSMT4">
                  <p:embed/>
                </p:oleObj>
              </mc:Choice>
              <mc:Fallback>
                <p:oleObj name="Equation" r:id="rId4" imgW="749160" imgH="266400" progId="Equation.DSMT4">
                  <p:embed/>
                  <p:pic>
                    <p:nvPicPr>
                      <p:cNvPr id="0" name=""/>
                      <p:cNvPicPr/>
                      <p:nvPr/>
                    </p:nvPicPr>
                    <p:blipFill>
                      <a:blip r:embed="rId5"/>
                      <a:stretch>
                        <a:fillRect/>
                      </a:stretch>
                    </p:blipFill>
                    <p:spPr>
                      <a:xfrm>
                        <a:off x="8497206" y="3276100"/>
                        <a:ext cx="1722199" cy="612986"/>
                      </a:xfrm>
                      <a:prstGeom prst="rect">
                        <a:avLst/>
                      </a:prstGeom>
                    </p:spPr>
                  </p:pic>
                </p:oleObj>
              </mc:Fallback>
            </mc:AlternateContent>
          </a:graphicData>
        </a:graphic>
      </p:graphicFrame>
      <p:pic>
        <p:nvPicPr>
          <p:cNvPr id="7" name="Picture 6"/>
          <p:cNvPicPr>
            <a:picLocks noChangeAspect="1"/>
          </p:cNvPicPr>
          <p:nvPr/>
        </p:nvPicPr>
        <p:blipFill>
          <a:blip r:embed="rId6"/>
          <a:stretch>
            <a:fillRect/>
          </a:stretch>
        </p:blipFill>
        <p:spPr>
          <a:xfrm>
            <a:off x="3357303" y="4888190"/>
            <a:ext cx="4375543" cy="980904"/>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3092062860"/>
              </p:ext>
            </p:extLst>
          </p:nvPr>
        </p:nvGraphicFramePr>
        <p:xfrm>
          <a:off x="4848225" y="5202238"/>
          <a:ext cx="1597025" cy="993775"/>
        </p:xfrm>
        <a:graphic>
          <a:graphicData uri="http://schemas.openxmlformats.org/presentationml/2006/ole">
            <mc:AlternateContent xmlns:mc="http://schemas.openxmlformats.org/markup-compatibility/2006">
              <mc:Choice xmlns:v="urn:schemas-microsoft-com:vml" Requires="v">
                <p:oleObj spid="_x0000_s19713" name="Equation" r:id="rId7" imgW="622080" imgH="406080" progId="Equation.DSMT4">
                  <p:embed/>
                </p:oleObj>
              </mc:Choice>
              <mc:Fallback>
                <p:oleObj name="Equation" r:id="rId7" imgW="622080" imgH="406080" progId="Equation.DSMT4">
                  <p:embed/>
                  <p:pic>
                    <p:nvPicPr>
                      <p:cNvPr id="0" name=""/>
                      <p:cNvPicPr/>
                      <p:nvPr/>
                    </p:nvPicPr>
                    <p:blipFill>
                      <a:blip r:embed="rId8"/>
                      <a:stretch>
                        <a:fillRect/>
                      </a:stretch>
                    </p:blipFill>
                    <p:spPr>
                      <a:xfrm>
                        <a:off x="4848225" y="5202238"/>
                        <a:ext cx="1597025" cy="993775"/>
                      </a:xfrm>
                      <a:prstGeom prst="rect">
                        <a:avLst/>
                      </a:prstGeom>
                    </p:spPr>
                  </p:pic>
                </p:oleObj>
              </mc:Fallback>
            </mc:AlternateContent>
          </a:graphicData>
        </a:graphic>
      </p:graphicFrame>
    </p:spTree>
    <p:extLst>
      <p:ext uri="{BB962C8B-B14F-4D97-AF65-F5344CB8AC3E}">
        <p14:creationId xmlns:p14="http://schemas.microsoft.com/office/powerpoint/2010/main" val="509545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27AFB1-D122-4AAA-BF3A-ECD167F20DE5}" type="slidenum">
              <a:rPr lang="en-US" smtClean="0"/>
              <a:t>28</a:t>
            </a:fld>
            <a:endParaRPr lang="en-US"/>
          </a:p>
        </p:txBody>
      </p:sp>
      <p:pic>
        <p:nvPicPr>
          <p:cNvPr id="7" name="Picture 6"/>
          <p:cNvPicPr>
            <a:picLocks noChangeAspect="1"/>
          </p:cNvPicPr>
          <p:nvPr/>
        </p:nvPicPr>
        <p:blipFill>
          <a:blip r:embed="rId3"/>
          <a:stretch>
            <a:fillRect/>
          </a:stretch>
        </p:blipFill>
        <p:spPr>
          <a:xfrm>
            <a:off x="4173290" y="737105"/>
            <a:ext cx="2947609" cy="1048152"/>
          </a:xfrm>
          <a:prstGeom prst="rect">
            <a:avLst/>
          </a:prstGeom>
        </p:spPr>
      </p:pic>
      <p:sp>
        <p:nvSpPr>
          <p:cNvPr id="8" name="TextBox 7"/>
          <p:cNvSpPr txBox="1"/>
          <p:nvPr/>
        </p:nvSpPr>
        <p:spPr>
          <a:xfrm>
            <a:off x="1117600" y="2017486"/>
            <a:ext cx="9071429"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Solution of the above 2</a:t>
            </a:r>
            <a:r>
              <a:rPr lang="en-US" sz="2400" baseline="30000" dirty="0">
                <a:latin typeface="Times New Roman" panose="02020603050405020304" pitchFamily="18" charset="0"/>
                <a:cs typeface="Times New Roman" panose="02020603050405020304" pitchFamily="18" charset="0"/>
              </a:rPr>
              <a:t>nd</a:t>
            </a:r>
            <a:r>
              <a:rPr lang="en-US" sz="2400" dirty="0">
                <a:latin typeface="Times New Roman" panose="02020603050405020304" pitchFamily="18" charset="0"/>
                <a:cs typeface="Times New Roman" panose="02020603050405020304" pitchFamily="18" charset="0"/>
              </a:rPr>
              <a:t> order differential equation is given as</a:t>
            </a:r>
          </a:p>
        </p:txBody>
      </p:sp>
      <p:graphicFrame>
        <p:nvGraphicFramePr>
          <p:cNvPr id="9" name="Object 8"/>
          <p:cNvGraphicFramePr>
            <a:graphicFrameLocks noChangeAspect="1"/>
          </p:cNvGraphicFramePr>
          <p:nvPr>
            <p:extLst>
              <p:ext uri="{D42A27DB-BD31-4B8C-83A1-F6EECF244321}">
                <p14:modId xmlns:p14="http://schemas.microsoft.com/office/powerpoint/2010/main" val="2653818126"/>
              </p:ext>
            </p:extLst>
          </p:nvPr>
        </p:nvGraphicFramePr>
        <p:xfrm>
          <a:off x="4173290" y="2591027"/>
          <a:ext cx="2637842" cy="602116"/>
        </p:xfrm>
        <a:graphic>
          <a:graphicData uri="http://schemas.openxmlformats.org/presentationml/2006/ole">
            <mc:AlternateContent xmlns:mc="http://schemas.openxmlformats.org/markup-compatibility/2006">
              <mc:Choice xmlns:v="urn:schemas-microsoft-com:vml" Requires="v">
                <p:oleObj spid="_x0000_s20609" name="Equation" r:id="rId4" imgW="1168200" imgH="266400" progId="Equation.DSMT4">
                  <p:embed/>
                </p:oleObj>
              </mc:Choice>
              <mc:Fallback>
                <p:oleObj name="Equation" r:id="rId4" imgW="1168200" imgH="266400" progId="Equation.DSMT4">
                  <p:embed/>
                  <p:pic>
                    <p:nvPicPr>
                      <p:cNvPr id="0" name=""/>
                      <p:cNvPicPr/>
                      <p:nvPr/>
                    </p:nvPicPr>
                    <p:blipFill>
                      <a:blip r:embed="rId5"/>
                      <a:stretch>
                        <a:fillRect/>
                      </a:stretch>
                    </p:blipFill>
                    <p:spPr>
                      <a:xfrm>
                        <a:off x="4173290" y="2591027"/>
                        <a:ext cx="2637842" cy="602116"/>
                      </a:xfrm>
                      <a:prstGeom prst="rect">
                        <a:avLst/>
                      </a:prstGeom>
                    </p:spPr>
                  </p:pic>
                </p:oleObj>
              </mc:Fallback>
            </mc:AlternateContent>
          </a:graphicData>
        </a:graphic>
      </p:graphicFrame>
      <p:sp>
        <p:nvSpPr>
          <p:cNvPr id="10" name="TextBox 9"/>
          <p:cNvSpPr txBox="1"/>
          <p:nvPr/>
        </p:nvSpPr>
        <p:spPr>
          <a:xfrm>
            <a:off x="1117600" y="3374799"/>
            <a:ext cx="9071429"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Since the wave propagates in +z direction the second term of the solution is chosen.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final solution for the  time dependent wave equation in a conductor can be written as</a:t>
            </a:r>
          </a:p>
        </p:txBody>
      </p:sp>
      <p:pic>
        <p:nvPicPr>
          <p:cNvPr id="11" name="Picture 10"/>
          <p:cNvPicPr>
            <a:picLocks noChangeAspect="1"/>
          </p:cNvPicPr>
          <p:nvPr/>
        </p:nvPicPr>
        <p:blipFill>
          <a:blip r:embed="rId6"/>
          <a:stretch>
            <a:fillRect/>
          </a:stretch>
        </p:blipFill>
        <p:spPr>
          <a:xfrm>
            <a:off x="4223046" y="5126115"/>
            <a:ext cx="2848096" cy="769257"/>
          </a:xfrm>
          <a:prstGeom prst="rect">
            <a:avLst/>
          </a:prstGeom>
          <a:solidFill>
            <a:srgbClr val="FFFF00"/>
          </a:solidFill>
        </p:spPr>
      </p:pic>
    </p:spTree>
    <p:extLst>
      <p:ext uri="{BB962C8B-B14F-4D97-AF65-F5344CB8AC3E}">
        <p14:creationId xmlns:p14="http://schemas.microsoft.com/office/powerpoint/2010/main" val="2655036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27AFB1-D122-4AAA-BF3A-ECD167F20DE5}" type="slidenum">
              <a:rPr lang="en-US" smtClean="0"/>
              <a:t>29</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894079" y="455274"/>
                <a:ext cx="10058400" cy="5006224"/>
              </a:xfrm>
            </p:spPr>
            <p:txBody>
              <a:bodyPr>
                <a:normAutofit lnSpcReduction="10000"/>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ratio of the current density terms can be written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a conductor, where </a:t>
                </a:r>
                <a14:m>
                  <m:oMath xmlns:m="http://schemas.openxmlformats.org/officeDocument/2006/math">
                    <m:acc>
                      <m:accPr>
                        <m:chr m:val="⃑"/>
                        <m:ctrlPr>
                          <a:rPr lang="en-US" sz="2400" b="0" i="1" smtClean="0">
                            <a:latin typeface="Cambria Math" panose="02040503050406030204" pitchFamily="18" charset="0"/>
                            <a:cs typeface="Times New Roman" panose="02020603050405020304" pitchFamily="18" charset="0"/>
                          </a:rPr>
                        </m:ctrlPr>
                      </m:accPr>
                      <m:e>
                        <m:r>
                          <a:rPr lang="en-US" sz="2400" i="1">
                            <a:latin typeface="Cambria Math" panose="02040503050406030204" pitchFamily="18" charset="0"/>
                            <a:cs typeface="Times New Roman" panose="02020603050405020304" pitchFamily="18" charset="0"/>
                          </a:rPr>
                          <m:t>𝐽</m:t>
                        </m:r>
                      </m:e>
                    </m:acc>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f>
                      <m:fPr>
                        <m:type m:val="lin"/>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𝐷</m:t>
                            </m:r>
                          </m:e>
                        </m:acc>
                      </m:num>
                      <m:den>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𝑡</m:t>
                        </m:r>
                      </m:den>
                    </m:f>
                  </m:oMath>
                </a14:m>
                <a:r>
                  <a:rPr lang="en-US" sz="2400" dirty="0">
                    <a:latin typeface="Times New Roman" panose="02020603050405020304" pitchFamily="18" charset="0"/>
                    <a:cs typeface="Times New Roman" panose="02020603050405020304" pitchFamily="18" charset="0"/>
                  </a:rPr>
                  <a:t>  , then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𝜎</m:t>
                    </m:r>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i="1" smtClean="0">
                        <a:latin typeface="Cambria Math" panose="02040503050406030204" pitchFamily="18" charset="0"/>
                        <a:ea typeface="Cambria Math" panose="02040503050406030204" pitchFamily="18" charset="0"/>
                        <a:cs typeface="Times New Roman" panose="02020603050405020304" pitchFamily="18" charset="0"/>
                      </a:rPr>
                      <m:t>𝜔𝜀</m:t>
                    </m:r>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i="1" smtClean="0">
                            <a:latin typeface="Cambria Math" panose="02040503050406030204" pitchFamily="18" charset="0"/>
                            <a:ea typeface="Cambria Math" panose="02040503050406030204" pitchFamily="18" charset="0"/>
                            <a:cs typeface="Times New Roman" panose="02020603050405020304" pitchFamily="18" charset="0"/>
                          </a:rPr>
                          <m:t>𝛾</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𝑖</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𝜎</m:t>
                    </m:r>
                    <m:d>
                      <m:d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sz="2400" i="1">
                            <a:latin typeface="Cambria Math" panose="02040503050406030204" pitchFamily="18" charset="0"/>
                            <a:ea typeface="Cambria Math" panose="02040503050406030204" pitchFamily="18" charset="0"/>
                            <a:cs typeface="Times New Roman" panose="02020603050405020304" pitchFamily="18" charset="0"/>
                          </a:rPr>
                          <m:t>𝜔𝜇</m:t>
                        </m:r>
                      </m:e>
                    </m:d>
                  </m:oMath>
                </a14:m>
                <a:r>
                  <a:rPr lang="en-US" sz="2400" dirty="0">
                    <a:latin typeface="Times New Roman" panose="02020603050405020304" pitchFamily="18" charset="0"/>
                    <a:cs typeface="Times New Roman" panose="02020603050405020304" pitchFamily="18" charset="0"/>
                  </a:rPr>
                  <a:t>-</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𝜔𝜀</m:t>
                    </m:r>
                  </m:oMath>
                </a14:m>
                <a:r>
                  <a:rPr lang="en-US" sz="2400" dirty="0">
                    <a:ea typeface="Cambria Math" panose="02040503050406030204" pitchFamily="18" charset="0"/>
                    <a:cs typeface="Times New Roman" panose="02020603050405020304" pitchFamily="18" charset="0"/>
                  </a:rPr>
                  <a:t> </a:t>
                </a:r>
                <a14:m>
                  <m:oMath xmlns:m="http://schemas.openxmlformats.org/officeDocument/2006/math">
                    <m:d>
                      <m:d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dPr>
                      <m:e>
                        <m:r>
                          <a:rPr lang="en-US" sz="2400" i="1">
                            <a:latin typeface="Cambria Math" panose="02040503050406030204" pitchFamily="18" charset="0"/>
                            <a:ea typeface="Cambria Math" panose="02040503050406030204" pitchFamily="18" charset="0"/>
                            <a:cs typeface="Times New Roman" panose="02020603050405020304" pitchFamily="18" charset="0"/>
                          </a:rPr>
                          <m:t>𝜔𝜇</m:t>
                        </m:r>
                      </m:e>
                    </m:d>
                  </m:oMath>
                </a14:m>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can be written as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wave function becomes  </a:t>
                </a:r>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894079" y="455274"/>
                <a:ext cx="10058400" cy="5006224"/>
              </a:xfrm>
              <a:blipFill>
                <a:blip r:embed="rId3"/>
                <a:stretch>
                  <a:fillRect l="-1758" t="-2436"/>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4157580" y="3408184"/>
            <a:ext cx="1823706" cy="679752"/>
          </a:xfrm>
          <a:prstGeom prst="rect">
            <a:avLst/>
          </a:prstGeom>
        </p:spPr>
      </p:pic>
      <p:pic>
        <p:nvPicPr>
          <p:cNvPr id="8" name="Picture 7"/>
          <p:cNvPicPr>
            <a:picLocks noChangeAspect="1"/>
          </p:cNvPicPr>
          <p:nvPr/>
        </p:nvPicPr>
        <p:blipFill>
          <a:blip r:embed="rId5"/>
          <a:stretch>
            <a:fillRect/>
          </a:stretch>
        </p:blipFill>
        <p:spPr>
          <a:xfrm>
            <a:off x="4157580" y="3885107"/>
            <a:ext cx="2970665" cy="963377"/>
          </a:xfrm>
          <a:prstGeom prst="rect">
            <a:avLst/>
          </a:prstGeom>
        </p:spPr>
      </p:pic>
      <p:pic>
        <p:nvPicPr>
          <p:cNvPr id="9" name="Picture 8"/>
          <p:cNvPicPr>
            <a:picLocks noChangeAspect="1"/>
          </p:cNvPicPr>
          <p:nvPr/>
        </p:nvPicPr>
        <p:blipFill>
          <a:blip r:embed="rId6"/>
          <a:stretch>
            <a:fillRect/>
          </a:stretch>
        </p:blipFill>
        <p:spPr>
          <a:xfrm>
            <a:off x="4518608" y="4991518"/>
            <a:ext cx="4692195" cy="1178906"/>
          </a:xfrm>
          <a:prstGeom prst="rect">
            <a:avLst/>
          </a:prstGeom>
        </p:spPr>
      </p:pic>
      <p:sp>
        <p:nvSpPr>
          <p:cNvPr id="10" name="Rectangle 9"/>
          <p:cNvSpPr/>
          <p:nvPr/>
        </p:nvSpPr>
        <p:spPr>
          <a:xfrm>
            <a:off x="5736782" y="5481670"/>
            <a:ext cx="1435463" cy="478971"/>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364129" y="4247849"/>
            <a:ext cx="5909029" cy="707886"/>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Exponential decay term for </a:t>
            </a:r>
          </a:p>
          <a:p>
            <a:r>
              <a:rPr lang="en-US" sz="2000" dirty="0">
                <a:solidFill>
                  <a:srgbClr val="FF0000"/>
                </a:solidFill>
                <a:latin typeface="Times New Roman" panose="02020603050405020304" pitchFamily="18" charset="0"/>
                <a:cs typeface="Times New Roman" panose="02020603050405020304" pitchFamily="18" charset="0"/>
              </a:rPr>
              <a:t>the amplitude as a function of distance z</a:t>
            </a:r>
          </a:p>
        </p:txBody>
      </p:sp>
      <p:pic>
        <p:nvPicPr>
          <p:cNvPr id="13" name="Picture 12"/>
          <p:cNvPicPr>
            <a:picLocks noChangeAspect="1"/>
          </p:cNvPicPr>
          <p:nvPr/>
        </p:nvPicPr>
        <p:blipFill>
          <a:blip r:embed="rId7"/>
          <a:stretch>
            <a:fillRect/>
          </a:stretch>
        </p:blipFill>
        <p:spPr>
          <a:xfrm>
            <a:off x="1453049" y="1087006"/>
            <a:ext cx="8215662" cy="1079258"/>
          </a:xfrm>
          <a:prstGeom prst="rect">
            <a:avLst/>
          </a:prstGeom>
        </p:spPr>
      </p:pic>
      <p:sp>
        <p:nvSpPr>
          <p:cNvPr id="15" name="Right Arrow 14"/>
          <p:cNvSpPr/>
          <p:nvPr/>
        </p:nvSpPr>
        <p:spPr>
          <a:xfrm>
            <a:off x="2787806" y="4221685"/>
            <a:ext cx="717731" cy="3585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7513951" y="5035539"/>
            <a:ext cx="1320343" cy="390176"/>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72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01" y="286603"/>
            <a:ext cx="10485979" cy="1450757"/>
          </a:xfrm>
        </p:spPr>
        <p:txBody>
          <a:bodyPr/>
          <a:lstStyle/>
          <a:p>
            <a:r>
              <a:rPr lang="en-US" b="1" dirty="0">
                <a:latin typeface="Times New Roman" panose="02020603050405020304" pitchFamily="18" charset="0"/>
                <a:cs typeface="Times New Roman" panose="02020603050405020304" pitchFamily="18" charset="0"/>
              </a:rPr>
              <a:t>Significance of the Maxwell’s equations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two time-varying equations are mathematically sufficient to produce separate </a:t>
            </a:r>
            <a:r>
              <a:rPr lang="en-US" sz="2400" b="1" dirty="0">
                <a:solidFill>
                  <a:srgbClr val="FF0000"/>
                </a:solidFill>
                <a:latin typeface="Times New Roman" panose="02020603050405020304" pitchFamily="18" charset="0"/>
                <a:cs typeface="Times New Roman" panose="02020603050405020304" pitchFamily="18" charset="0"/>
              </a:rPr>
              <a:t>wave equations </a:t>
            </a:r>
            <a:r>
              <a:rPr lang="en-US" sz="2400" dirty="0">
                <a:latin typeface="Times New Roman" panose="02020603050405020304" pitchFamily="18" charset="0"/>
                <a:cs typeface="Times New Roman" panose="02020603050405020304" pitchFamily="18" charset="0"/>
              </a:rPr>
              <a:t>for the electric and magnetic field vectors.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Also, they indicates time variable </a:t>
            </a:r>
            <a:r>
              <a:rPr lang="en-US" sz="2400" b="1" dirty="0">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fields cannot exist independently.</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steady state equations help to identify the wave  nature as </a:t>
            </a:r>
            <a:r>
              <a:rPr lang="en-US" sz="2400" b="1" dirty="0">
                <a:solidFill>
                  <a:srgbClr val="FF0000"/>
                </a:solidFill>
                <a:latin typeface="Times New Roman" panose="02020603050405020304" pitchFamily="18" charset="0"/>
                <a:cs typeface="Times New Roman" panose="02020603050405020304" pitchFamily="18" charset="0"/>
              </a:rPr>
              <a:t>transverse</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Two constitutive equations are needed for solving the Maxwell’s equations.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527548962"/>
              </p:ext>
            </p:extLst>
          </p:nvPr>
        </p:nvGraphicFramePr>
        <p:xfrm>
          <a:off x="2266682" y="4861206"/>
          <a:ext cx="6527902" cy="613395"/>
        </p:xfrm>
        <a:graphic>
          <a:graphicData uri="http://schemas.openxmlformats.org/presentationml/2006/ole">
            <mc:AlternateContent xmlns:mc="http://schemas.openxmlformats.org/markup-compatibility/2006">
              <mc:Choice xmlns:v="urn:schemas-microsoft-com:vml" Requires="v">
                <p:oleObj spid="_x0000_s2238" name="Equation" r:id="rId4" imgW="2425680" imgH="228600" progId="Equation.DSMT4">
                  <p:embed/>
                </p:oleObj>
              </mc:Choice>
              <mc:Fallback>
                <p:oleObj name="Equation" r:id="rId4" imgW="2425680" imgH="228600" progId="Equation.DSMT4">
                  <p:embed/>
                  <p:pic>
                    <p:nvPicPr>
                      <p:cNvPr id="0" name=""/>
                      <p:cNvPicPr/>
                      <p:nvPr/>
                    </p:nvPicPr>
                    <p:blipFill>
                      <a:blip r:embed="rId5"/>
                      <a:stretch>
                        <a:fillRect/>
                      </a:stretch>
                    </p:blipFill>
                    <p:spPr>
                      <a:xfrm>
                        <a:off x="2266682" y="4861206"/>
                        <a:ext cx="6527902" cy="613395"/>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144635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Skin depth</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skin depth is the travelling distance of EM wave in the conductor when the electric field vector has decayed to a value of </a:t>
            </a:r>
            <a:r>
              <a:rPr lang="en-US" sz="2400" i="1" dirty="0">
                <a:latin typeface="Times New Roman" panose="02020603050405020304" pitchFamily="18" charset="0"/>
                <a:cs typeface="Times New Roman" panose="02020603050405020304" pitchFamily="18" charset="0"/>
              </a:rPr>
              <a:t>E</a:t>
            </a:r>
            <a:r>
              <a:rPr lang="en-US" sz="2400" baseline="-25000"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E</a:t>
            </a:r>
            <a:r>
              <a:rPr lang="en-US" sz="2400" baseline="-25000" dirty="0">
                <a:latin typeface="Times New Roman" panose="02020603050405020304" pitchFamily="18" charset="0"/>
                <a:cs typeface="Times New Roman" panose="02020603050405020304" pitchFamily="18" charset="0"/>
              </a:rPr>
              <a:t>0</a:t>
            </a:r>
            <a:r>
              <a:rPr lang="en-US" sz="2400" i="1" dirty="0">
                <a:latin typeface="Times New Roman" panose="02020603050405020304" pitchFamily="18" charset="0"/>
                <a:cs typeface="Times New Roman" panose="02020603050405020304" pitchFamily="18" charset="0"/>
              </a:rPr>
              <a:t>e</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30</a:t>
            </a:fld>
            <a:endParaRPr lang="en-US"/>
          </a:p>
        </p:txBody>
      </p:sp>
      <p:pic>
        <p:nvPicPr>
          <p:cNvPr id="6" name="Picture 5"/>
          <p:cNvPicPr>
            <a:picLocks noChangeAspect="1"/>
          </p:cNvPicPr>
          <p:nvPr/>
        </p:nvPicPr>
        <p:blipFill>
          <a:blip r:embed="rId3"/>
          <a:stretch>
            <a:fillRect/>
          </a:stretch>
        </p:blipFill>
        <p:spPr>
          <a:xfrm>
            <a:off x="5086768" y="2623659"/>
            <a:ext cx="5932323" cy="2824339"/>
          </a:xfrm>
          <a:prstGeom prst="rect">
            <a:avLst/>
          </a:prstGeom>
        </p:spPr>
      </p:pic>
      <p:sp>
        <p:nvSpPr>
          <p:cNvPr id="7" name="TextBox 6"/>
          <p:cNvSpPr txBox="1"/>
          <p:nvPr/>
        </p:nvSpPr>
        <p:spPr>
          <a:xfrm>
            <a:off x="5080962" y="5447998"/>
            <a:ext cx="6806234"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This explains the electrical shielding properties of a conductor, </a:t>
            </a: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sz="2400" b="1" baseline="-25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c</a:t>
            </a: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is the wavelength in the conductor</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endParaRPr lang="en-US" sz="2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365764" y="2623659"/>
            <a:ext cx="4578609" cy="3156197"/>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2417339285"/>
              </p:ext>
            </p:extLst>
          </p:nvPr>
        </p:nvGraphicFramePr>
        <p:xfrm>
          <a:off x="1789884" y="2870833"/>
          <a:ext cx="2565368" cy="978318"/>
        </p:xfrm>
        <a:graphic>
          <a:graphicData uri="http://schemas.openxmlformats.org/presentationml/2006/ole">
            <mc:AlternateContent xmlns:mc="http://schemas.openxmlformats.org/markup-compatibility/2006">
              <mc:Choice xmlns:v="urn:schemas-microsoft-com:vml" Requires="v">
                <p:oleObj spid="_x0000_s18572" name="Equation" r:id="rId5" imgW="1498320" imgH="571320" progId="Equation.DSMT4">
                  <p:embed/>
                </p:oleObj>
              </mc:Choice>
              <mc:Fallback>
                <p:oleObj name="Equation" r:id="rId5" imgW="1498320" imgH="571320" progId="Equation.DSMT4">
                  <p:embed/>
                  <p:pic>
                    <p:nvPicPr>
                      <p:cNvPr id="0" name=""/>
                      <p:cNvPicPr/>
                      <p:nvPr/>
                    </p:nvPicPr>
                    <p:blipFill>
                      <a:blip r:embed="rId6"/>
                      <a:stretch>
                        <a:fillRect/>
                      </a:stretch>
                    </p:blipFill>
                    <p:spPr>
                      <a:xfrm>
                        <a:off x="1789884" y="2870833"/>
                        <a:ext cx="2565368" cy="978318"/>
                      </a:xfrm>
                      <a:prstGeom prst="rect">
                        <a:avLst/>
                      </a:prstGeom>
                    </p:spPr>
                  </p:pic>
                </p:oleObj>
              </mc:Fallback>
            </mc:AlternateContent>
          </a:graphicData>
        </a:graphic>
      </p:graphicFrame>
      <p:sp>
        <p:nvSpPr>
          <p:cNvPr id="11" name="Rectangle 87"/>
          <p:cNvSpPr>
            <a:spLocks noChangeArrowheads="1"/>
          </p:cNvSpPr>
          <p:nvPr/>
        </p:nvSpPr>
        <p:spPr bwMode="auto">
          <a:xfrm>
            <a:off x="364974" y="5447998"/>
            <a:ext cx="40982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rgbClr val="404040"/>
                </a:solidFill>
                <a:effectLst/>
                <a:latin typeface="Times New Roman" panose="02020603050405020304" pitchFamily="18" charset="0"/>
                <a:cs typeface="Times New Roman" panose="02020603050405020304" pitchFamily="18" charset="0"/>
              </a:rPr>
              <a:t>Skin depth is defined as the depth at which the amplitude of the wave has been reduced by </a:t>
            </a:r>
            <a:r>
              <a:rPr kumimoji="0" lang="en-US" altLang="en-US" b="0" i="0" u="none" strike="noStrike" cap="none" normalizeH="0" baseline="0" dirty="0">
                <a:ln>
                  <a:noFill/>
                </a:ln>
                <a:solidFill>
                  <a:srgbClr val="404040"/>
                </a:solidFill>
                <a:effectLst/>
                <a:latin typeface="Times New Roman" panose="02020603050405020304" pitchFamily="18" charset="0"/>
                <a:cs typeface="Times New Roman" panose="02020603050405020304" pitchFamily="18" charset="0"/>
              </a:rPr>
              <a:t>1/e</a:t>
            </a: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Rectangle 11"/>
          <p:cNvSpPr/>
          <p:nvPr/>
        </p:nvSpPr>
        <p:spPr>
          <a:xfrm>
            <a:off x="928044" y="6404797"/>
            <a:ext cx="10959152" cy="369332"/>
          </a:xfrm>
          <a:prstGeom prst="rect">
            <a:avLst/>
          </a:prstGeom>
        </p:spPr>
        <p:txBody>
          <a:bodyPr wrap="square">
            <a:spAutoFit/>
          </a:bodyPr>
          <a:lstStyle/>
          <a:p>
            <a:r>
              <a:rPr lang="en-US" dirty="0">
                <a:hlinkClick r:id="rId7"/>
              </a:rPr>
              <a:t>https://em.geosci.xyz/content/maxwell1_fundamentals/harmonic_planewaves_homogeneous/skindepth.html</a:t>
            </a:r>
            <a:endParaRPr lang="en-US" dirty="0"/>
          </a:p>
        </p:txBody>
      </p:sp>
      <p:sp>
        <p:nvSpPr>
          <p:cNvPr id="9" name="TextBox 8">
            <a:extLst>
              <a:ext uri="{FF2B5EF4-FFF2-40B4-BE49-F238E27FC236}">
                <a16:creationId xmlns:a16="http://schemas.microsoft.com/office/drawing/2014/main" id="{FADE82A2-0BD0-4774-83BA-2CAE6456A1EB}"/>
              </a:ext>
            </a:extLst>
          </p:cNvPr>
          <p:cNvSpPr txBox="1"/>
          <p:nvPr/>
        </p:nvSpPr>
        <p:spPr>
          <a:xfrm>
            <a:off x="2049139" y="3882620"/>
            <a:ext cx="2895234" cy="584775"/>
          </a:xfrm>
          <a:prstGeom prst="rect">
            <a:avLst/>
          </a:prstGeom>
          <a:noFill/>
        </p:spPr>
        <p:txBody>
          <a:bodyPr wrap="square" rtlCol="0">
            <a:spAutoFit/>
          </a:bodyPr>
          <a:lstStyle/>
          <a:p>
            <a:r>
              <a:rPr lang="en-US" sz="1600" dirty="0">
                <a:solidFill>
                  <a:srgbClr val="FF0000"/>
                </a:solidFill>
                <a:latin typeface="Times New Roman" panose="02020603050405020304" pitchFamily="18" charset="0"/>
                <a:cs typeface="Times New Roman" panose="02020603050405020304" pitchFamily="18" charset="0"/>
              </a:rPr>
              <a:t>Depending on conductivity, permittivity and frequency</a:t>
            </a:r>
          </a:p>
        </p:txBody>
      </p:sp>
    </p:spTree>
    <p:extLst>
      <p:ext uri="{BB962C8B-B14F-4D97-AF65-F5344CB8AC3E}">
        <p14:creationId xmlns:p14="http://schemas.microsoft.com/office/powerpoint/2010/main" val="2086420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Example of skin depth for metals</a:t>
            </a:r>
          </a:p>
        </p:txBody>
      </p:sp>
      <p:sp>
        <p:nvSpPr>
          <p:cNvPr id="3" name="Content Placeholder 2"/>
          <p:cNvSpPr>
            <a:spLocks noGrp="1"/>
          </p:cNvSpPr>
          <p:nvPr>
            <p:ph idx="1"/>
          </p:nvPr>
        </p:nvSpPr>
        <p:spPr>
          <a:xfrm>
            <a:off x="8584442" y="1845734"/>
            <a:ext cx="3098042" cy="4023360"/>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Note that as the frequency of the EM wave increases, the penetration depth decreases.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means the EM wave hardly penetrates into the conducting material.</a:t>
            </a:r>
          </a:p>
        </p:txBody>
      </p:sp>
      <p:sp>
        <p:nvSpPr>
          <p:cNvPr id="4" name="Slide Number Placeholder 3"/>
          <p:cNvSpPr>
            <a:spLocks noGrp="1"/>
          </p:cNvSpPr>
          <p:nvPr>
            <p:ph type="sldNum" sz="quarter" idx="12"/>
          </p:nvPr>
        </p:nvSpPr>
        <p:spPr/>
        <p:txBody>
          <a:bodyPr/>
          <a:lstStyle/>
          <a:p>
            <a:fld id="{F527AFB1-D122-4AAA-BF3A-ECD167F20DE5}" type="slidenum">
              <a:rPr lang="en-US" smtClean="0"/>
              <a:t>31</a:t>
            </a:fld>
            <a:endParaRPr lang="en-US"/>
          </a:p>
        </p:txBody>
      </p:sp>
      <p:pic>
        <p:nvPicPr>
          <p:cNvPr id="5" name="Picture 4"/>
          <p:cNvPicPr>
            <a:picLocks noChangeAspect="1"/>
          </p:cNvPicPr>
          <p:nvPr/>
        </p:nvPicPr>
        <p:blipFill rotWithShape="1">
          <a:blip r:embed="rId3"/>
          <a:srcRect l="45822" t="34784" r="19960" b="21236"/>
          <a:stretch/>
        </p:blipFill>
        <p:spPr>
          <a:xfrm>
            <a:off x="2337593" y="1681318"/>
            <a:ext cx="6022940" cy="4352191"/>
          </a:xfrm>
          <a:prstGeom prst="rect">
            <a:avLst/>
          </a:prstGeom>
        </p:spPr>
      </p:pic>
      <p:sp>
        <p:nvSpPr>
          <p:cNvPr id="6" name="Rectangle 5"/>
          <p:cNvSpPr/>
          <p:nvPr/>
        </p:nvSpPr>
        <p:spPr>
          <a:xfrm>
            <a:off x="3785487" y="6275119"/>
            <a:ext cx="5535426" cy="369332"/>
          </a:xfrm>
          <a:prstGeom prst="rect">
            <a:avLst/>
          </a:prstGeom>
        </p:spPr>
        <p:txBody>
          <a:bodyPr wrap="none">
            <a:spAutoFit/>
          </a:bodyPr>
          <a:lstStyle/>
          <a:p>
            <a:r>
              <a:rPr lang="en-US" dirty="0"/>
              <a:t>https://www.ndt.net/article/ecndt2006/doc/Tu.3.6.2.pdf</a:t>
            </a:r>
          </a:p>
        </p:txBody>
      </p:sp>
    </p:spTree>
    <p:extLst>
      <p:ext uri="{BB962C8B-B14F-4D97-AF65-F5344CB8AC3E}">
        <p14:creationId xmlns:p14="http://schemas.microsoft.com/office/powerpoint/2010/main" val="341380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27AFB1-D122-4AAA-BF3A-ECD167F20DE5}" type="slidenum">
              <a:rPr lang="en-US" smtClean="0"/>
              <a:t>32</a:t>
            </a:fld>
            <a:endParaRPr lang="en-US"/>
          </a:p>
        </p:txBody>
      </p:sp>
      <p:sp>
        <p:nvSpPr>
          <p:cNvPr id="5" name="TextBox 4"/>
          <p:cNvSpPr txBox="1"/>
          <p:nvPr/>
        </p:nvSpPr>
        <p:spPr>
          <a:xfrm>
            <a:off x="735144" y="1378857"/>
            <a:ext cx="10856686"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Recall the wave function in a conductor</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phase velocity </a:t>
            </a:r>
            <a:r>
              <a:rPr lang="en-US" sz="2400" dirty="0">
                <a:latin typeface="Times New Roman" panose="02020603050405020304" pitchFamily="18" charset="0"/>
                <a:cs typeface="Times New Roman" panose="02020603050405020304" pitchFamily="18" charset="0"/>
              </a:rPr>
              <a:t>of the wave </a:t>
            </a:r>
            <a:r>
              <a:rPr lang="en-US" sz="2400" i="1"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is given by</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Since the phase velocity </a:t>
            </a:r>
            <a:r>
              <a:rPr lang="en-US" sz="2400" b="1" dirty="0">
                <a:solidFill>
                  <a:srgbClr val="FF0000"/>
                </a:solidFill>
                <a:latin typeface="Times New Roman" panose="02020603050405020304" pitchFamily="18" charset="0"/>
                <a:cs typeface="Times New Roman" panose="02020603050405020304" pitchFamily="18" charset="0"/>
              </a:rPr>
              <a:t>is a function of the frequency</a:t>
            </a:r>
            <a:r>
              <a:rPr lang="en-US" sz="2400" dirty="0">
                <a:latin typeface="Times New Roman" panose="02020603050405020304" pitchFamily="18" charset="0"/>
                <a:cs typeface="Times New Roman" panose="02020603050405020304" pitchFamily="18" charset="0"/>
              </a:rPr>
              <a:t>, an electrical conductor is </a:t>
            </a:r>
            <a:r>
              <a:rPr lang="en-US" sz="2400" b="1" dirty="0">
                <a:solidFill>
                  <a:srgbClr val="FF0000"/>
                </a:solidFill>
                <a:latin typeface="Times New Roman" panose="02020603050405020304" pitchFamily="18" charset="0"/>
                <a:cs typeface="Times New Roman" panose="02020603050405020304" pitchFamily="18" charset="0"/>
              </a:rPr>
              <a:t>dispersive medium </a:t>
            </a:r>
            <a:r>
              <a:rPr lang="en-US" sz="2400" dirty="0">
                <a:latin typeface="Times New Roman" panose="02020603050405020304" pitchFamily="18" charset="0"/>
                <a:cs typeface="Times New Roman" panose="02020603050405020304" pitchFamily="18" charset="0"/>
              </a:rPr>
              <a:t>to EM waves.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Because </a:t>
            </a:r>
            <a:r>
              <a:rPr lang="en-US" sz="2400" dirty="0">
                <a:latin typeface="Times New Roman" panose="02020603050405020304" pitchFamily="18" charset="0"/>
                <a:cs typeface="Times New Roman" panose="02020603050405020304" pitchFamily="18" charset="0"/>
                <a:sym typeface="Symbol" panose="05050102010706020507" pitchFamily="18" charset="2"/>
              </a:rPr>
              <a:t>v/ is negative so that the conductor is anomalously dispersive and the group velocity is greater than the phase velocity.</a:t>
            </a: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6638378" y="1378857"/>
            <a:ext cx="4692195" cy="1178906"/>
          </a:xfrm>
          <a:prstGeom prst="rect">
            <a:avLst/>
          </a:prstGeom>
        </p:spPr>
      </p:pic>
      <p:pic>
        <p:nvPicPr>
          <p:cNvPr id="7" name="Picture 6"/>
          <p:cNvPicPr>
            <a:picLocks noChangeAspect="1"/>
          </p:cNvPicPr>
          <p:nvPr/>
        </p:nvPicPr>
        <p:blipFill>
          <a:blip r:embed="rId5"/>
          <a:stretch>
            <a:fillRect/>
          </a:stretch>
        </p:blipFill>
        <p:spPr>
          <a:xfrm>
            <a:off x="2628758" y="3234041"/>
            <a:ext cx="6605000" cy="1181092"/>
          </a:xfrm>
          <a:prstGeom prst="rect">
            <a:avLst/>
          </a:prstGeom>
        </p:spPr>
      </p:pic>
      <p:sp>
        <p:nvSpPr>
          <p:cNvPr id="2" name="TextBox 1"/>
          <p:cNvSpPr txBox="1"/>
          <p:nvPr/>
        </p:nvSpPr>
        <p:spPr>
          <a:xfrm>
            <a:off x="566056" y="84887"/>
            <a:ext cx="11742057" cy="1200329"/>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Electromagnetic wave velocity in a conductor and anomalous dispersion</a:t>
            </a:r>
          </a:p>
        </p:txBody>
      </p:sp>
      <p:graphicFrame>
        <p:nvGraphicFramePr>
          <p:cNvPr id="3" name="Object 2"/>
          <p:cNvGraphicFramePr>
            <a:graphicFrameLocks noChangeAspect="1"/>
          </p:cNvGraphicFramePr>
          <p:nvPr>
            <p:extLst>
              <p:ext uri="{D42A27DB-BD31-4B8C-83A1-F6EECF244321}">
                <p14:modId xmlns:p14="http://schemas.microsoft.com/office/powerpoint/2010/main" val="3752316692"/>
              </p:ext>
            </p:extLst>
          </p:nvPr>
        </p:nvGraphicFramePr>
        <p:xfrm>
          <a:off x="9233758" y="3578524"/>
          <a:ext cx="1476375" cy="492125"/>
        </p:xfrm>
        <a:graphic>
          <a:graphicData uri="http://schemas.openxmlformats.org/presentationml/2006/ole">
            <mc:AlternateContent xmlns:mc="http://schemas.openxmlformats.org/markup-compatibility/2006">
              <mc:Choice xmlns:v="urn:schemas-microsoft-com:vml" Requires="v">
                <p:oleObj spid="_x0000_s21630" name="Equation" r:id="rId6" imgW="761760" imgH="253800" progId="Equation.DSMT4">
                  <p:embed/>
                </p:oleObj>
              </mc:Choice>
              <mc:Fallback>
                <p:oleObj name="Equation" r:id="rId6" imgW="761760" imgH="253800" progId="Equation.DSMT4">
                  <p:embed/>
                  <p:pic>
                    <p:nvPicPr>
                      <p:cNvPr id="0" name=""/>
                      <p:cNvPicPr/>
                      <p:nvPr/>
                    </p:nvPicPr>
                    <p:blipFill>
                      <a:blip r:embed="rId7"/>
                      <a:stretch>
                        <a:fillRect/>
                      </a:stretch>
                    </p:blipFill>
                    <p:spPr>
                      <a:xfrm>
                        <a:off x="9233758" y="3578524"/>
                        <a:ext cx="1476375" cy="492125"/>
                      </a:xfrm>
                      <a:prstGeom prst="rect">
                        <a:avLst/>
                      </a:prstGeom>
                    </p:spPr>
                  </p:pic>
                </p:oleObj>
              </mc:Fallback>
            </mc:AlternateContent>
          </a:graphicData>
        </a:graphic>
      </p:graphicFrame>
    </p:spTree>
    <p:extLst>
      <p:ext uri="{BB962C8B-B14F-4D97-AF65-F5344CB8AC3E}">
        <p14:creationId xmlns:p14="http://schemas.microsoft.com/office/powerpoint/2010/main" val="1370678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Recall the illustration of dispersion relation</a:t>
            </a:r>
          </a:p>
        </p:txBody>
      </p:sp>
      <p:sp>
        <p:nvSpPr>
          <p:cNvPr id="3" name="Content Placeholder 2"/>
          <p:cNvSpPr>
            <a:spLocks noGrp="1"/>
          </p:cNvSpPr>
          <p:nvPr>
            <p:ph idx="1"/>
          </p:nvPr>
        </p:nvSpPr>
        <p:spPr>
          <a:xfrm>
            <a:off x="6548284" y="1845734"/>
            <a:ext cx="4607396"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Since </a:t>
            </a:r>
            <a:r>
              <a:rPr lang="en-US" sz="2400" i="1"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i="1" dirty="0" err="1">
                <a:latin typeface="Times New Roman" panose="02020603050405020304" pitchFamily="18" charset="0"/>
                <a:cs typeface="Times New Roman" panose="02020603050405020304" pitchFamily="18" charset="0"/>
                <a:sym typeface="Symbol" panose="05050102010706020507" pitchFamily="18" charset="2"/>
              </a:rPr>
              <a:t>kv</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33</a:t>
            </a:fld>
            <a:endParaRPr lang="en-US"/>
          </a:p>
        </p:txBody>
      </p:sp>
      <p:pic>
        <p:nvPicPr>
          <p:cNvPr id="5" name="Picture 4"/>
          <p:cNvPicPr>
            <a:picLocks noChangeAspect="1"/>
          </p:cNvPicPr>
          <p:nvPr/>
        </p:nvPicPr>
        <p:blipFill>
          <a:blip r:embed="rId4"/>
          <a:stretch>
            <a:fillRect/>
          </a:stretch>
        </p:blipFill>
        <p:spPr>
          <a:xfrm>
            <a:off x="61390" y="1956570"/>
            <a:ext cx="6065090" cy="3801688"/>
          </a:xfrm>
          <a:prstGeom prst="rect">
            <a:avLst/>
          </a:prstGeom>
        </p:spPr>
      </p:pic>
      <p:graphicFrame>
        <p:nvGraphicFramePr>
          <p:cNvPr id="6" name="Object 5"/>
          <p:cNvGraphicFramePr>
            <a:graphicFrameLocks noChangeAspect="1"/>
          </p:cNvGraphicFramePr>
          <p:nvPr>
            <p:extLst/>
          </p:nvPr>
        </p:nvGraphicFramePr>
        <p:xfrm>
          <a:off x="6755662" y="2527760"/>
          <a:ext cx="3941485" cy="1764021"/>
        </p:xfrm>
        <a:graphic>
          <a:graphicData uri="http://schemas.openxmlformats.org/presentationml/2006/ole">
            <mc:AlternateContent xmlns:mc="http://schemas.openxmlformats.org/markup-compatibility/2006">
              <mc:Choice xmlns:v="urn:schemas-microsoft-com:vml" Requires="v">
                <p:oleObj spid="_x0000_s36876" name="Equation" r:id="rId5" imgW="1815840" imgH="812520" progId="Equation.DSMT4">
                  <p:embed/>
                </p:oleObj>
              </mc:Choice>
              <mc:Fallback>
                <p:oleObj name="Equation" r:id="rId5" imgW="1815840" imgH="812520" progId="Equation.DSMT4">
                  <p:embed/>
                  <p:pic>
                    <p:nvPicPr>
                      <p:cNvPr id="6" name="Object 5"/>
                      <p:cNvPicPr/>
                      <p:nvPr/>
                    </p:nvPicPr>
                    <p:blipFill>
                      <a:blip r:embed="rId6"/>
                      <a:stretch>
                        <a:fillRect/>
                      </a:stretch>
                    </p:blipFill>
                    <p:spPr>
                      <a:xfrm>
                        <a:off x="6755662" y="2527760"/>
                        <a:ext cx="3941485" cy="1764021"/>
                      </a:xfrm>
                      <a:prstGeom prst="rect">
                        <a:avLst/>
                      </a:prstGeom>
                    </p:spPr>
                  </p:pic>
                </p:oleObj>
              </mc:Fallback>
            </mc:AlternateContent>
          </a:graphicData>
        </a:graphic>
      </p:graphicFrame>
      <p:sp>
        <p:nvSpPr>
          <p:cNvPr id="11" name="Rectangle 10"/>
          <p:cNvSpPr/>
          <p:nvPr/>
        </p:nvSpPr>
        <p:spPr>
          <a:xfrm>
            <a:off x="7793502" y="3409770"/>
            <a:ext cx="576775" cy="8820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495692" y="4050477"/>
            <a:ext cx="1716791" cy="923330"/>
          </a:xfrm>
          <a:prstGeom prst="rect">
            <a:avLst/>
          </a:prstGeom>
          <a:noFill/>
          <a:ln w="28575">
            <a:solidFill>
              <a:srgbClr val="FF0000"/>
            </a:solidFill>
          </a:ln>
        </p:spPr>
        <p:txBody>
          <a:bodyPr wrap="square" rtlCol="0">
            <a:spAutoFit/>
          </a:bodyPr>
          <a:lstStyle/>
          <a:p>
            <a:r>
              <a:rPr lang="en-US" dirty="0">
                <a:latin typeface="Times New Roman" panose="02020603050405020304" pitchFamily="18" charset="0"/>
                <a:cs typeface="Times New Roman" panose="02020603050405020304" pitchFamily="18" charset="0"/>
              </a:rPr>
              <a:t>This term can be either positive or negative.</a:t>
            </a:r>
          </a:p>
        </p:txBody>
      </p:sp>
      <p:cxnSp>
        <p:nvCxnSpPr>
          <p:cNvPr id="14" name="Elbow Connector 13"/>
          <p:cNvCxnSpPr/>
          <p:nvPr/>
        </p:nvCxnSpPr>
        <p:spPr>
          <a:xfrm rot="10800000">
            <a:off x="8430732" y="3857414"/>
            <a:ext cx="1064960" cy="421848"/>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57850" y="5342759"/>
            <a:ext cx="6343650" cy="830997"/>
          </a:xfrm>
          <a:prstGeom prst="rect">
            <a:avLst/>
          </a:prstGeom>
          <a:noFill/>
          <a:ln>
            <a:solidFill>
              <a:schemeClr val="tx1"/>
            </a:solidFill>
            <a:prstDash val="dash"/>
          </a:ln>
        </p:spPr>
        <p:txBody>
          <a:bodyPr wrap="square" rtlCol="0">
            <a:spAutoFit/>
          </a:bodyPr>
          <a:lstStyle/>
          <a:p>
            <a:pPr marL="285750" indent="-285750">
              <a:buFont typeface="Symbol" panose="05050102010706020507" pitchFamily="18" charset="2"/>
              <a:buChar char="l"/>
            </a:pP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v     : v</a:t>
            </a:r>
            <a:r>
              <a:rPr lang="en-US" sz="2400" b="1" baseline="-25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g</a:t>
            </a: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&lt; v (normal dispersion)</a:t>
            </a:r>
          </a:p>
          <a:p>
            <a:pPr marL="285750" indent="-285750">
              <a:buFont typeface="Symbol" panose="05050102010706020507" pitchFamily="18" charset="2"/>
              <a:buChar char="l"/>
            </a:pP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v     : v</a:t>
            </a:r>
            <a:r>
              <a:rPr lang="en-US" sz="2400" b="1" baseline="-25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g</a:t>
            </a: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&gt; v  (anomalous dispersion)</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4395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527AFB1-D122-4AAA-BF3A-ECD167F20DE5}" type="slidenum">
              <a:rPr lang="en-US" smtClean="0"/>
              <a:t>34</a:t>
            </a:fld>
            <a:endParaRPr lang="en-US"/>
          </a:p>
        </p:txBody>
      </p:sp>
      <p:pic>
        <p:nvPicPr>
          <p:cNvPr id="3" name="Picture 2"/>
          <p:cNvPicPr>
            <a:picLocks noChangeAspect="1"/>
          </p:cNvPicPr>
          <p:nvPr/>
        </p:nvPicPr>
        <p:blipFill>
          <a:blip r:embed="rId3"/>
          <a:stretch>
            <a:fillRect/>
          </a:stretch>
        </p:blipFill>
        <p:spPr>
          <a:xfrm>
            <a:off x="739485" y="132468"/>
            <a:ext cx="10644299" cy="2988104"/>
          </a:xfrm>
          <a:prstGeom prst="rect">
            <a:avLst/>
          </a:prstGeom>
        </p:spPr>
      </p:pic>
      <p:sp>
        <p:nvSpPr>
          <p:cNvPr id="4" name="TextBox 3"/>
          <p:cNvSpPr txBox="1"/>
          <p:nvPr/>
        </p:nvSpPr>
        <p:spPr>
          <a:xfrm>
            <a:off x="1183111" y="3120572"/>
            <a:ext cx="10029372"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High frequency EM waves propagate only a very small distance in conductor.</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a:t>
            </a:r>
            <a:r>
              <a:rPr lang="en-US" sz="2400" dirty="0">
                <a:latin typeface="Times New Roman" panose="02020603050405020304" pitchFamily="18" charset="0"/>
                <a:cs typeface="Times New Roman" panose="02020603050405020304" pitchFamily="18" charset="0"/>
                <a:sym typeface="Symbol" panose="05050102010706020507" pitchFamily="18" charset="2"/>
              </a:rPr>
              <a:t> is small, the phase velocity v is small, and the refractive index c/v of a conductor can be very large. This results in the high optical reflectivity.</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183111" y="4782402"/>
            <a:ext cx="10595429" cy="954107"/>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Determine the distance in which the amplitude of the striking EM wave drops to about 1% of its surface value.</a:t>
            </a:r>
          </a:p>
        </p:txBody>
      </p:sp>
    </p:spTree>
    <p:extLst>
      <p:ext uri="{BB962C8B-B14F-4D97-AF65-F5344CB8AC3E}">
        <p14:creationId xmlns:p14="http://schemas.microsoft.com/office/powerpoint/2010/main" val="2590679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8035EE-FECE-406A-8EF1-03919DD217F0}"/>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Solution</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958E1A34-BA72-4B38-8317-DE71F73F4F0F}"/>
                  </a:ext>
                </a:extLst>
              </p:cNvPr>
              <p:cNvSpPr>
                <a:spLocks noGrp="1"/>
              </p:cNvSpPr>
              <p:nvPr>
                <p:ph idx="1"/>
              </p:nvPr>
            </p:nvSpPr>
            <p:spPr>
              <a:xfrm>
                <a:off x="1097280" y="1845734"/>
                <a:ext cx="10966190" cy="4023360"/>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Recall the electric field in the conductor</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At the surface of the conductor, the amplitude of the incident wave is given by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𝐸</m:t>
                        </m:r>
                      </m:e>
                      <m:sub>
                        <m:r>
                          <a:rPr lang="en-US" b="0" i="1" smtClean="0">
                            <a:latin typeface="Cambria Math" panose="02040503050406030204" pitchFamily="18" charset="0"/>
                            <a:cs typeface="Times New Roman" panose="02020603050405020304" pitchFamily="18" charset="0"/>
                          </a:rPr>
                          <m:t>0</m:t>
                        </m:r>
                      </m:sub>
                    </m:sSub>
                  </m:oMath>
                </a14:m>
                <a:r>
                  <a:rPr 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amplitude reduced to 1% of its surface value is given by </a:t>
                </a:r>
                <a14:m>
                  <m:oMath xmlns:m="http://schemas.openxmlformats.org/officeDocument/2006/math">
                    <m:r>
                      <a:rPr lang="en-US" b="0" i="1" smtClean="0">
                        <a:latin typeface="Cambria Math" panose="02040503050406030204" pitchFamily="18" charset="0"/>
                        <a:cs typeface="Times New Roman" panose="02020603050405020304" pitchFamily="18" charset="0"/>
                      </a:rPr>
                      <m:t>0</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01</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𝐸</m:t>
                        </m:r>
                      </m:e>
                      <m:sub>
                        <m:r>
                          <a:rPr lang="en-US" b="0" i="1" smtClean="0">
                            <a:latin typeface="Cambria Math" panose="02040503050406030204" pitchFamily="18" charset="0"/>
                            <a:cs typeface="Times New Roman" panose="02020603050405020304" pitchFamily="18" charset="0"/>
                          </a:rPr>
                          <m:t>0</m:t>
                        </m:r>
                      </m:sub>
                    </m:sSub>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𝑒</m:t>
                        </m:r>
                      </m:e>
                      <m:sup>
                        <m:r>
                          <a:rPr lang="en-US" b="0" i="1" smtClean="0">
                            <a:latin typeface="Cambria Math" panose="02040503050406030204" pitchFamily="18" charset="0"/>
                            <a:cs typeface="Times New Roman" panose="02020603050405020304" pitchFamily="18" charset="0"/>
                          </a:rPr>
                          <m:t>−</m:t>
                        </m:r>
                        <m:sSup>
                          <m:sSupPr>
                            <m:ctrlPr>
                              <a:rPr lang="en-US" b="0" i="1" smtClean="0">
                                <a:latin typeface="Cambria Math" panose="02040503050406030204" pitchFamily="18" charset="0"/>
                                <a:cs typeface="Times New Roman" panose="02020603050405020304" pitchFamily="18" charset="0"/>
                              </a:rPr>
                            </m:ctrlPr>
                          </m:sSupPr>
                          <m:e>
                            <m:d>
                              <m:dPr>
                                <m:ctrlPr>
                                  <a:rPr lang="en-US" i="1">
                                    <a:latin typeface="Cambria Math" panose="02040503050406030204" pitchFamily="18" charset="0"/>
                                    <a:cs typeface="Times New Roman" panose="02020603050405020304" pitchFamily="18" charset="0"/>
                                  </a:rPr>
                                </m:ctrlPr>
                              </m:dPr>
                              <m:e>
                                <m:f>
                                  <m:fPr>
                                    <m:type m:val="lin"/>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mbria Math" panose="02040503050406030204" pitchFamily="18" charset="0"/>
                                        <a:cs typeface="Times New Roman" panose="02020603050405020304" pitchFamily="18" charset="0"/>
                                      </a:rPr>
                                      <m:t>𝜔𝜇𝜎</m:t>
                                    </m:r>
                                  </m:num>
                                  <m:den>
                                    <m:r>
                                      <a:rPr lang="en-US" i="1">
                                        <a:latin typeface="Cambria Math" panose="02040503050406030204" pitchFamily="18" charset="0"/>
                                        <a:cs typeface="Times New Roman" panose="02020603050405020304" pitchFamily="18" charset="0"/>
                                      </a:rPr>
                                      <m:t>2</m:t>
                                    </m:r>
                                  </m:den>
                                </m:f>
                              </m:e>
                            </m:d>
                          </m:e>
                          <m:sup>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1</m:t>
                                </m:r>
                              </m:num>
                              <m:den>
                                <m:r>
                                  <a:rPr lang="en-US" b="0" i="1" smtClean="0">
                                    <a:latin typeface="Cambria Math" panose="02040503050406030204" pitchFamily="18" charset="0"/>
                                    <a:cs typeface="Times New Roman" panose="02020603050405020304" pitchFamily="18" charset="0"/>
                                  </a:rPr>
                                  <m:t>2</m:t>
                                </m:r>
                              </m:den>
                            </m:f>
                          </m:sup>
                        </m:sSup>
                        <m:r>
                          <a:rPr lang="en-US" b="0" i="1" smtClean="0">
                            <a:latin typeface="Cambria Math" panose="02040503050406030204" pitchFamily="18" charset="0"/>
                            <a:cs typeface="Times New Roman" panose="02020603050405020304" pitchFamily="18" charset="0"/>
                          </a:rPr>
                          <m:t>𝑧</m:t>
                        </m:r>
                      </m:sup>
                    </m:sSup>
                    <m:r>
                      <a:rPr lang="en-US" b="0" i="1" smtClean="0">
                        <a:latin typeface="Cambria Math" panose="02040503050406030204" pitchFamily="18" charset="0"/>
                        <a:cs typeface="Times New Roman" panose="02020603050405020304" pitchFamily="18" charset="0"/>
                      </a:rPr>
                      <m:t> </m:t>
                    </m:r>
                    <m:r>
                      <a:rPr lang="en-US" b="0" i="1" smtClean="0">
                        <a:latin typeface="Cambria Math" panose="02040503050406030204" pitchFamily="18" charset="0"/>
                        <a:cs typeface="Times New Roman" panose="02020603050405020304" pitchFamily="18" charset="0"/>
                      </a:rPr>
                      <m:t>𝑜𝑟</m:t>
                    </m:r>
                    <m:r>
                      <a:rPr lang="en-US" b="0" i="1" smtClean="0">
                        <a:latin typeface="Cambria Math" panose="02040503050406030204" pitchFamily="18" charset="0"/>
                        <a:cs typeface="Times New Roman" panose="02020603050405020304" pitchFamily="18" charset="0"/>
                      </a:rPr>
                      <m:t> </m:t>
                    </m:r>
                    <m:r>
                      <a:rPr lang="en-US" i="1">
                        <a:latin typeface="Cambria Math" panose="02040503050406030204" pitchFamily="18" charset="0"/>
                        <a:cs typeface="Times New Roman" panose="02020603050405020304" pitchFamily="18" charset="0"/>
                      </a:rPr>
                      <m:t>0</m:t>
                    </m:r>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01</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𝐸</m:t>
                        </m:r>
                      </m:e>
                      <m:sub>
                        <m:r>
                          <a:rPr lang="en-US" i="1">
                            <a:latin typeface="Cambria Math" panose="02040503050406030204" pitchFamily="18" charset="0"/>
                            <a:cs typeface="Times New Roman" panose="02020603050405020304" pitchFamily="18" charset="0"/>
                          </a:rPr>
                          <m:t>0</m:t>
                        </m:r>
                      </m:sub>
                    </m:sSub>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𝑒</m:t>
                        </m:r>
                      </m:e>
                      <m:sup>
                        <m:r>
                          <a:rPr lang="en-US" i="1">
                            <a:latin typeface="Cambria Math" panose="02040503050406030204" pitchFamily="18" charset="0"/>
                            <a:cs typeface="Times New Roman" panose="02020603050405020304" pitchFamily="18" charset="0"/>
                          </a:rPr>
                          <m:t>−</m:t>
                        </m:r>
                        <m:f>
                          <m:fPr>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𝑧</m:t>
                            </m:r>
                          </m:num>
                          <m:den>
                            <m:r>
                              <a:rPr lang="en-US" i="1" smtClean="0">
                                <a:latin typeface="Cambria Math" panose="02040503050406030204" pitchFamily="18" charset="0"/>
                                <a:cs typeface="Times New Roman" panose="02020603050405020304" pitchFamily="18" charset="0"/>
                                <a:sym typeface="Symbol" panose="05050102010706020507" pitchFamily="18" charset="2"/>
                              </a:rPr>
                              <m:t></m:t>
                            </m:r>
                          </m:den>
                        </m:f>
                      </m:sup>
                    </m:sSup>
                    <m:r>
                      <a:rPr lang="en-US" b="0" i="1" smtClean="0">
                        <a:latin typeface="Cambria Math" panose="02040503050406030204" pitchFamily="18" charset="0"/>
                        <a:cs typeface="Times New Roman" panose="02020603050405020304" pitchFamily="18" charset="0"/>
                      </a:rPr>
                      <m:t>.</m:t>
                    </m:r>
                  </m:oMath>
                </a14:m>
                <a:endParaRPr lang="en-US" b="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leads to the travelling distance of 4.6</a:t>
                </a:r>
                <a:r>
                  <a:rPr lang="en-US" dirty="0">
                    <a:latin typeface="Times New Roman" panose="02020603050405020304" pitchFamily="18" charset="0"/>
                    <a:cs typeface="Times New Roman" panose="02020603050405020304" pitchFamily="18" charset="0"/>
                    <a:sym typeface="Symbol" panose="05050102010706020507" pitchFamily="18" charset="2"/>
                  </a:rPr>
                  <a:t>.</a:t>
                </a:r>
                <a:endParaRPr lang="en-US" dirty="0">
                  <a:latin typeface="Times New Roman" panose="02020603050405020304" pitchFamily="18" charset="0"/>
                  <a:cs typeface="Times New Roman" panose="02020603050405020304" pitchFamily="18" charset="0"/>
                </a:endParaRPr>
              </a:p>
            </p:txBody>
          </p:sp>
        </mc:Choice>
        <mc:Fallback>
          <p:sp>
            <p:nvSpPr>
              <p:cNvPr id="4" name="Content Placeholder 3">
                <a:extLst>
                  <a:ext uri="{FF2B5EF4-FFF2-40B4-BE49-F238E27FC236}">
                    <a16:creationId xmlns:a16="http://schemas.microsoft.com/office/drawing/2014/main" id="{958E1A34-BA72-4B38-8317-DE71F73F4F0F}"/>
                  </a:ext>
                </a:extLst>
              </p:cNvPr>
              <p:cNvSpPr>
                <a:spLocks noGrp="1" noRot="1" noChangeAspect="1" noMove="1" noResize="1" noEditPoints="1" noAdjustHandles="1" noChangeArrowheads="1" noChangeShapeType="1" noTextEdit="1"/>
              </p:cNvSpPr>
              <p:nvPr>
                <p:ph idx="1"/>
              </p:nvPr>
            </p:nvSpPr>
            <p:spPr>
              <a:xfrm>
                <a:off x="1097280" y="1845734"/>
                <a:ext cx="10966190" cy="4023360"/>
              </a:xfrm>
              <a:blipFill>
                <a:blip r:embed="rId2"/>
                <a:stretch>
                  <a:fillRect l="-1334" t="-166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E222F5FF-77E5-4D92-8A65-522C600022B3}"/>
              </a:ext>
            </a:extLst>
          </p:cNvPr>
          <p:cNvSpPr>
            <a:spLocks noGrp="1"/>
          </p:cNvSpPr>
          <p:nvPr>
            <p:ph type="sldNum" sz="quarter" idx="12"/>
          </p:nvPr>
        </p:nvSpPr>
        <p:spPr/>
        <p:txBody>
          <a:bodyPr/>
          <a:lstStyle/>
          <a:p>
            <a:fld id="{F527AFB1-D122-4AAA-BF3A-ECD167F20DE5}" type="slidenum">
              <a:rPr lang="en-US" smtClean="0"/>
              <a:t>35</a:t>
            </a:fld>
            <a:endParaRPr lang="en-US"/>
          </a:p>
        </p:txBody>
      </p:sp>
      <p:pic>
        <p:nvPicPr>
          <p:cNvPr id="5" name="Picture 4">
            <a:extLst>
              <a:ext uri="{FF2B5EF4-FFF2-40B4-BE49-F238E27FC236}">
                <a16:creationId xmlns:a16="http://schemas.microsoft.com/office/drawing/2014/main" id="{D6CC9125-2706-46BD-9D43-F34106C176E5}"/>
              </a:ext>
            </a:extLst>
          </p:cNvPr>
          <p:cNvPicPr>
            <a:picLocks noChangeAspect="1"/>
          </p:cNvPicPr>
          <p:nvPr/>
        </p:nvPicPr>
        <p:blipFill>
          <a:blip r:embed="rId3"/>
          <a:stretch>
            <a:fillRect/>
          </a:stretch>
        </p:blipFill>
        <p:spPr>
          <a:xfrm>
            <a:off x="5999399" y="1845734"/>
            <a:ext cx="4692195" cy="1178906"/>
          </a:xfrm>
          <a:prstGeom prst="rect">
            <a:avLst/>
          </a:prstGeom>
        </p:spPr>
      </p:pic>
    </p:spTree>
    <p:extLst>
      <p:ext uri="{BB962C8B-B14F-4D97-AF65-F5344CB8AC3E}">
        <p14:creationId xmlns:p14="http://schemas.microsoft.com/office/powerpoint/2010/main" val="2098451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When is a medium a conductor or a dielectric?</a:t>
            </a:r>
          </a:p>
        </p:txBody>
      </p:sp>
      <p:sp>
        <p:nvSpPr>
          <p:cNvPr id="4" name="Content Placeholder 3"/>
          <p:cNvSpPr>
            <a:spLocks noGrp="1"/>
          </p:cNvSpPr>
          <p:nvPr>
            <p:ph idx="1"/>
          </p:nvPr>
        </p:nvSpPr>
        <p:spPr>
          <a:xfrm>
            <a:off x="1154083" y="1737360"/>
            <a:ext cx="10058400"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ratio of the current density is used to determine whether the medium is a conductor or a dielectric.</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conduction current dominates and the medium is a conductor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displacement current dominates and the material behaves as a dielectric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F527AFB1-D122-4AAA-BF3A-ECD167F20DE5}" type="slidenum">
              <a:rPr lang="en-US" smtClean="0"/>
              <a:t>36</a:t>
            </a:fld>
            <a:endParaRPr lang="en-US"/>
          </a:p>
        </p:txBody>
      </p:sp>
      <p:pic>
        <p:nvPicPr>
          <p:cNvPr id="5" name="Picture 4"/>
          <p:cNvPicPr>
            <a:picLocks noChangeAspect="1"/>
          </p:cNvPicPr>
          <p:nvPr/>
        </p:nvPicPr>
        <p:blipFill>
          <a:blip r:embed="rId3"/>
          <a:stretch>
            <a:fillRect/>
          </a:stretch>
        </p:blipFill>
        <p:spPr>
          <a:xfrm>
            <a:off x="4861939" y="2317585"/>
            <a:ext cx="1963866" cy="954303"/>
          </a:xfrm>
          <a:prstGeom prst="rect">
            <a:avLst/>
          </a:prstGeom>
        </p:spPr>
      </p:pic>
      <p:pic>
        <p:nvPicPr>
          <p:cNvPr id="6" name="Picture 5"/>
          <p:cNvPicPr>
            <a:picLocks noChangeAspect="1"/>
          </p:cNvPicPr>
          <p:nvPr/>
        </p:nvPicPr>
        <p:blipFill>
          <a:blip r:embed="rId4"/>
          <a:stretch>
            <a:fillRect/>
          </a:stretch>
        </p:blipFill>
        <p:spPr>
          <a:xfrm>
            <a:off x="4577811" y="4079565"/>
            <a:ext cx="2772719" cy="855292"/>
          </a:xfrm>
          <a:prstGeom prst="rect">
            <a:avLst/>
          </a:prstGeom>
        </p:spPr>
      </p:pic>
      <p:pic>
        <p:nvPicPr>
          <p:cNvPr id="7" name="Picture 6"/>
          <p:cNvPicPr>
            <a:picLocks noChangeAspect="1"/>
          </p:cNvPicPr>
          <p:nvPr/>
        </p:nvPicPr>
        <p:blipFill>
          <a:blip r:embed="rId5"/>
          <a:stretch>
            <a:fillRect/>
          </a:stretch>
        </p:blipFill>
        <p:spPr>
          <a:xfrm>
            <a:off x="4724084" y="5548222"/>
            <a:ext cx="2918397" cy="1020175"/>
          </a:xfrm>
          <a:prstGeom prst="rect">
            <a:avLst/>
          </a:prstGeom>
        </p:spPr>
      </p:pic>
    </p:spTree>
    <p:extLst>
      <p:ext uri="{BB962C8B-B14F-4D97-AF65-F5344CB8AC3E}">
        <p14:creationId xmlns:p14="http://schemas.microsoft.com/office/powerpoint/2010/main" val="2517428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27AFB1-D122-4AAA-BF3A-ECD167F20DE5}" type="slidenum">
              <a:rPr lang="en-US" smtClean="0"/>
              <a:t>37</a:t>
            </a:fld>
            <a:endParaRPr lang="en-US"/>
          </a:p>
        </p:txBody>
      </p:sp>
      <p:pic>
        <p:nvPicPr>
          <p:cNvPr id="5" name="Picture 4"/>
          <p:cNvPicPr>
            <a:picLocks noChangeAspect="1"/>
          </p:cNvPicPr>
          <p:nvPr/>
        </p:nvPicPr>
        <p:blipFill>
          <a:blip r:embed="rId3"/>
          <a:stretch>
            <a:fillRect/>
          </a:stretch>
        </p:blipFill>
        <p:spPr>
          <a:xfrm>
            <a:off x="255971" y="0"/>
            <a:ext cx="11936029" cy="2399286"/>
          </a:xfrm>
          <a:prstGeom prst="rect">
            <a:avLst/>
          </a:prstGeom>
        </p:spPr>
      </p:pic>
      <p:pic>
        <p:nvPicPr>
          <p:cNvPr id="6" name="Picture 5"/>
          <p:cNvPicPr>
            <a:picLocks noChangeAspect="1"/>
          </p:cNvPicPr>
          <p:nvPr/>
        </p:nvPicPr>
        <p:blipFill>
          <a:blip r:embed="rId4"/>
          <a:stretch>
            <a:fillRect/>
          </a:stretch>
        </p:blipFill>
        <p:spPr>
          <a:xfrm>
            <a:off x="3845840" y="2695262"/>
            <a:ext cx="5279232" cy="1156182"/>
          </a:xfrm>
          <a:prstGeom prst="rect">
            <a:avLst/>
          </a:prstGeom>
        </p:spPr>
      </p:pic>
      <p:sp>
        <p:nvSpPr>
          <p:cNvPr id="7" name="Rectangle 6"/>
          <p:cNvSpPr/>
          <p:nvPr/>
        </p:nvSpPr>
        <p:spPr>
          <a:xfrm>
            <a:off x="3684199" y="2399286"/>
            <a:ext cx="5602514" cy="1538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86971" y="4513943"/>
            <a:ext cx="9855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Typically, an insulator has  </a:t>
            </a:r>
            <a:r>
              <a:rPr lang="en-US" sz="2400" dirty="0">
                <a:latin typeface="Times New Roman" panose="02020603050405020304" pitchFamily="18" charset="0"/>
                <a:cs typeface="Times New Roman" panose="02020603050405020304" pitchFamily="18" charset="0"/>
                <a:sym typeface="Symbol" panose="05050102010706020507" pitchFamily="18" charset="2"/>
              </a:rPr>
              <a:t>  10</a:t>
            </a:r>
            <a:r>
              <a:rPr lang="en-US" sz="2400" baseline="30000" dirty="0">
                <a:latin typeface="Times New Roman" panose="02020603050405020304" pitchFamily="18" charset="0"/>
                <a:cs typeface="Times New Roman" panose="02020603050405020304" pitchFamily="18" charset="0"/>
                <a:sym typeface="Symbol" panose="05050102010706020507" pitchFamily="18" charset="2"/>
              </a:rPr>
              <a:t>-15</a:t>
            </a:r>
            <a:r>
              <a:rPr lang="en-US" sz="2400" dirty="0">
                <a:latin typeface="Times New Roman" panose="02020603050405020304" pitchFamily="18" charset="0"/>
                <a:cs typeface="Times New Roman" panose="02020603050405020304" pitchFamily="18" charset="0"/>
                <a:sym typeface="Symbol" panose="05050102010706020507" pitchFamily="18" charset="2"/>
              </a:rPr>
              <a:t> S m</a:t>
            </a:r>
            <a:r>
              <a:rPr lang="en-US" sz="2400" baseline="30000" dirty="0">
                <a:latin typeface="Times New Roman" panose="02020603050405020304" pitchFamily="18" charset="0"/>
                <a:cs typeface="Times New Roman" panose="02020603050405020304" pitchFamily="18" charset="0"/>
                <a:sym typeface="Symbol" panose="05050102010706020507" pitchFamily="18" charset="2"/>
              </a:rPr>
              <a:t>-1</a:t>
            </a:r>
            <a:r>
              <a:rPr lang="en-US" sz="2400" dirty="0">
                <a:latin typeface="Times New Roman" panose="02020603050405020304" pitchFamily="18" charset="0"/>
                <a:cs typeface="Times New Roman" panose="02020603050405020304" pitchFamily="18" charset="0"/>
                <a:sym typeface="Symbol" panose="05050102010706020507" pitchFamily="18" charset="2"/>
              </a:rPr>
              <a:t> and    10</a:t>
            </a:r>
            <a:r>
              <a:rPr lang="en-US" sz="2400" baseline="30000" dirty="0">
                <a:latin typeface="Times New Roman" panose="02020603050405020304" pitchFamily="18" charset="0"/>
                <a:cs typeface="Times New Roman" panose="02020603050405020304" pitchFamily="18" charset="0"/>
                <a:sym typeface="Symbol" panose="05050102010706020507" pitchFamily="18" charset="2"/>
              </a:rPr>
              <a:t>-11</a:t>
            </a:r>
            <a:r>
              <a:rPr lang="en-US" sz="2400" dirty="0">
                <a:latin typeface="Times New Roman" panose="02020603050405020304" pitchFamily="18" charset="0"/>
                <a:cs typeface="Times New Roman" panose="02020603050405020304" pitchFamily="18" charset="0"/>
                <a:sym typeface="Symbol" panose="05050102010706020507" pitchFamily="18" charset="2"/>
              </a:rPr>
              <a:t> F m</a:t>
            </a:r>
            <a:r>
              <a:rPr lang="en-US" sz="2400" baseline="30000" dirty="0">
                <a:latin typeface="Times New Roman" panose="02020603050405020304" pitchFamily="18" charset="0"/>
                <a:cs typeface="Times New Roman" panose="02020603050405020304" pitchFamily="18" charset="0"/>
                <a:sym typeface="Symbol" panose="05050102010706020507" pitchFamily="18" charset="2"/>
              </a:rPr>
              <a:t>-1</a:t>
            </a:r>
            <a:r>
              <a:rPr lang="en-US" sz="2400" dirty="0">
                <a:latin typeface="Times New Roman" panose="02020603050405020304" pitchFamily="18" charset="0"/>
                <a:cs typeface="Times New Roman" panose="02020603050405020304" pitchFamily="18" charset="0"/>
                <a:sym typeface="Symbol" panose="05050102010706020507" pitchFamily="18" charset="2"/>
              </a:rPr>
              <a:t>, which gives </a:t>
            </a:r>
            <a:endParaRPr lang="en-US" sz="2400" dirty="0">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985092219"/>
              </p:ext>
            </p:extLst>
          </p:nvPr>
        </p:nvGraphicFramePr>
        <p:xfrm>
          <a:off x="5037138" y="4937125"/>
          <a:ext cx="1435100" cy="873125"/>
        </p:xfrm>
        <a:graphic>
          <a:graphicData uri="http://schemas.openxmlformats.org/presentationml/2006/ole">
            <mc:AlternateContent xmlns:mc="http://schemas.openxmlformats.org/markup-compatibility/2006">
              <mc:Choice xmlns:v="urn:schemas-microsoft-com:vml" Requires="v">
                <p:oleObj spid="_x0000_s22644" name="Equation" r:id="rId5" imgW="711000" imgH="431640" progId="Equation.DSMT4">
                  <p:embed/>
                </p:oleObj>
              </mc:Choice>
              <mc:Fallback>
                <p:oleObj name="Equation" r:id="rId5" imgW="711000" imgH="431640" progId="Equation.DSMT4">
                  <p:embed/>
                  <p:pic>
                    <p:nvPicPr>
                      <p:cNvPr id="0" name=""/>
                      <p:cNvPicPr/>
                      <p:nvPr/>
                    </p:nvPicPr>
                    <p:blipFill>
                      <a:blip r:embed="rId6"/>
                      <a:stretch>
                        <a:fillRect/>
                      </a:stretch>
                    </p:blipFill>
                    <p:spPr>
                      <a:xfrm>
                        <a:off x="5037138" y="4937125"/>
                        <a:ext cx="1435100" cy="873125"/>
                      </a:xfrm>
                      <a:prstGeom prst="rect">
                        <a:avLst/>
                      </a:prstGeom>
                    </p:spPr>
                  </p:pic>
                </p:oleObj>
              </mc:Fallback>
            </mc:AlternateContent>
          </a:graphicData>
        </a:graphic>
      </p:graphicFrame>
      <p:sp>
        <p:nvSpPr>
          <p:cNvPr id="10" name="TextBox 9"/>
          <p:cNvSpPr txBox="1"/>
          <p:nvPr/>
        </p:nvSpPr>
        <p:spPr>
          <a:xfrm>
            <a:off x="1042599" y="5821624"/>
            <a:ext cx="9855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So the conduction current is negligible at all frequencies.</a:t>
            </a:r>
          </a:p>
        </p:txBody>
      </p:sp>
      <p:sp>
        <p:nvSpPr>
          <p:cNvPr id="11" name="Rectangle 10"/>
          <p:cNvSpPr/>
          <p:nvPr/>
        </p:nvSpPr>
        <p:spPr>
          <a:xfrm>
            <a:off x="674914" y="4143697"/>
            <a:ext cx="10479314" cy="2117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645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527AFB1-D122-4AAA-BF3A-ECD167F20DE5}" type="slidenum">
              <a:rPr lang="en-US" smtClean="0"/>
              <a:t>38</a:t>
            </a:fld>
            <a:endParaRPr lang="en-US"/>
          </a:p>
        </p:txBody>
      </p:sp>
      <p:pic>
        <p:nvPicPr>
          <p:cNvPr id="3" name="Picture 2"/>
          <p:cNvPicPr>
            <a:picLocks noChangeAspect="1"/>
          </p:cNvPicPr>
          <p:nvPr/>
        </p:nvPicPr>
        <p:blipFill>
          <a:blip r:embed="rId4"/>
          <a:stretch>
            <a:fillRect/>
          </a:stretch>
        </p:blipFill>
        <p:spPr>
          <a:xfrm>
            <a:off x="488824" y="349251"/>
            <a:ext cx="11392023" cy="2535190"/>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2891623110"/>
              </p:ext>
            </p:extLst>
          </p:nvPr>
        </p:nvGraphicFramePr>
        <p:xfrm>
          <a:off x="2068513" y="2652713"/>
          <a:ext cx="7010400" cy="1508125"/>
        </p:xfrm>
        <a:graphic>
          <a:graphicData uri="http://schemas.openxmlformats.org/presentationml/2006/ole">
            <mc:AlternateContent xmlns:mc="http://schemas.openxmlformats.org/markup-compatibility/2006">
              <mc:Choice xmlns:v="urn:schemas-microsoft-com:vml" Requires="v">
                <p:oleObj spid="_x0000_s34915" name="Equation" r:id="rId5" imgW="4190760" imgH="901440" progId="Equation.DSMT4">
                  <p:embed/>
                </p:oleObj>
              </mc:Choice>
              <mc:Fallback>
                <p:oleObj name="Equation" r:id="rId5" imgW="4190760" imgH="901440" progId="Equation.DSMT4">
                  <p:embed/>
                  <p:pic>
                    <p:nvPicPr>
                      <p:cNvPr id="0" name=""/>
                      <p:cNvPicPr/>
                      <p:nvPr/>
                    </p:nvPicPr>
                    <p:blipFill>
                      <a:blip r:embed="rId6"/>
                      <a:stretch>
                        <a:fillRect/>
                      </a:stretch>
                    </p:blipFill>
                    <p:spPr>
                      <a:xfrm>
                        <a:off x="2068513" y="2652713"/>
                        <a:ext cx="7010400" cy="15081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63167906"/>
              </p:ext>
            </p:extLst>
          </p:nvPr>
        </p:nvGraphicFramePr>
        <p:xfrm>
          <a:off x="1910023" y="4167650"/>
          <a:ext cx="5588000" cy="2039937"/>
        </p:xfrm>
        <a:graphic>
          <a:graphicData uri="http://schemas.openxmlformats.org/presentationml/2006/ole">
            <mc:AlternateContent xmlns:mc="http://schemas.openxmlformats.org/markup-compatibility/2006">
              <mc:Choice xmlns:v="urn:schemas-microsoft-com:vml" Requires="v">
                <p:oleObj spid="_x0000_s34916" name="Equation" r:id="rId7" imgW="3340080" imgH="1218960" progId="Equation.DSMT4">
                  <p:embed/>
                </p:oleObj>
              </mc:Choice>
              <mc:Fallback>
                <p:oleObj name="Equation" r:id="rId7" imgW="3340080" imgH="1218960" progId="Equation.DSMT4">
                  <p:embed/>
                  <p:pic>
                    <p:nvPicPr>
                      <p:cNvPr id="0" name=""/>
                      <p:cNvPicPr/>
                      <p:nvPr/>
                    </p:nvPicPr>
                    <p:blipFill>
                      <a:blip r:embed="rId8"/>
                      <a:stretch>
                        <a:fillRect/>
                      </a:stretch>
                    </p:blipFill>
                    <p:spPr>
                      <a:xfrm>
                        <a:off x="1910023" y="4167650"/>
                        <a:ext cx="5588000" cy="2039937"/>
                      </a:xfrm>
                      <a:prstGeom prst="rect">
                        <a:avLst/>
                      </a:prstGeom>
                    </p:spPr>
                  </p:pic>
                </p:oleObj>
              </mc:Fallback>
            </mc:AlternateContent>
          </a:graphicData>
        </a:graphic>
      </p:graphicFrame>
      <p:sp>
        <p:nvSpPr>
          <p:cNvPr id="6" name="Rectangle 5"/>
          <p:cNvSpPr/>
          <p:nvPr/>
        </p:nvSpPr>
        <p:spPr>
          <a:xfrm>
            <a:off x="1064525" y="2652713"/>
            <a:ext cx="8598090" cy="3554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642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Impedance of a conduction medium to EM waves</a:t>
            </a:r>
          </a:p>
        </p:txBody>
      </p:sp>
      <p:sp>
        <p:nvSpPr>
          <p:cNvPr id="4" name="Content Placeholder 3"/>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Recall the electric field in a conductor</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corresponding magnetic filed in the conductor is given as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that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impedance of the conductor is given as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using time-dependent Maxwell’s equation                                        </a:t>
            </a:r>
          </a:p>
        </p:txBody>
      </p:sp>
      <p:sp>
        <p:nvSpPr>
          <p:cNvPr id="2" name="Slide Number Placeholder 1"/>
          <p:cNvSpPr>
            <a:spLocks noGrp="1"/>
          </p:cNvSpPr>
          <p:nvPr>
            <p:ph type="sldNum" sz="quarter" idx="12"/>
          </p:nvPr>
        </p:nvSpPr>
        <p:spPr/>
        <p:txBody>
          <a:bodyPr/>
          <a:lstStyle/>
          <a:p>
            <a:fld id="{F527AFB1-D122-4AAA-BF3A-ECD167F20DE5}" type="slidenum">
              <a:rPr lang="en-US" smtClean="0"/>
              <a:t>39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292088893"/>
              </p:ext>
            </p:extLst>
          </p:nvPr>
        </p:nvGraphicFramePr>
        <p:xfrm>
          <a:off x="6126480" y="1760222"/>
          <a:ext cx="2050110" cy="544966"/>
        </p:xfrm>
        <a:graphic>
          <a:graphicData uri="http://schemas.openxmlformats.org/presentationml/2006/ole">
            <mc:AlternateContent xmlns:mc="http://schemas.openxmlformats.org/markup-compatibility/2006">
              <mc:Choice xmlns:v="urn:schemas-microsoft-com:vml" Requires="v">
                <p:oleObj spid="_x0000_s24224" name="Equation" r:id="rId3" imgW="1002960" imgH="266400" progId="Equation.DSMT4">
                  <p:embed/>
                </p:oleObj>
              </mc:Choice>
              <mc:Fallback>
                <p:oleObj name="Equation" r:id="rId3" imgW="1002960" imgH="266400" progId="Equation.DSMT4">
                  <p:embed/>
                  <p:pic>
                    <p:nvPicPr>
                      <p:cNvPr id="0" name=""/>
                      <p:cNvPicPr/>
                      <p:nvPr/>
                    </p:nvPicPr>
                    <p:blipFill>
                      <a:blip r:embed="rId4"/>
                      <a:stretch>
                        <a:fillRect/>
                      </a:stretch>
                    </p:blipFill>
                    <p:spPr>
                      <a:xfrm>
                        <a:off x="6126480" y="1760222"/>
                        <a:ext cx="2050110" cy="54496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88856632"/>
              </p:ext>
            </p:extLst>
          </p:nvPr>
        </p:nvGraphicFramePr>
        <p:xfrm>
          <a:off x="8926967" y="2305188"/>
          <a:ext cx="2646362" cy="625475"/>
        </p:xfrm>
        <a:graphic>
          <a:graphicData uri="http://schemas.openxmlformats.org/presentationml/2006/ole">
            <mc:AlternateContent xmlns:mc="http://schemas.openxmlformats.org/markup-compatibility/2006">
              <mc:Choice xmlns:v="urn:schemas-microsoft-com:vml" Requires="v">
                <p:oleObj spid="_x0000_s24225" name="Equation" r:id="rId5" imgW="1295280" imgH="304560" progId="Equation.DSMT4">
                  <p:embed/>
                </p:oleObj>
              </mc:Choice>
              <mc:Fallback>
                <p:oleObj name="Equation" r:id="rId5" imgW="1295280" imgH="304560" progId="Equation.DSMT4">
                  <p:embed/>
                  <p:pic>
                    <p:nvPicPr>
                      <p:cNvPr id="0" name=""/>
                      <p:cNvPicPr/>
                      <p:nvPr/>
                    </p:nvPicPr>
                    <p:blipFill>
                      <a:blip r:embed="rId6"/>
                      <a:stretch>
                        <a:fillRect/>
                      </a:stretch>
                    </p:blipFill>
                    <p:spPr>
                      <a:xfrm>
                        <a:off x="8926967" y="2305188"/>
                        <a:ext cx="2646362" cy="6254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0576265"/>
              </p:ext>
            </p:extLst>
          </p:nvPr>
        </p:nvGraphicFramePr>
        <p:xfrm>
          <a:off x="2678113" y="2734039"/>
          <a:ext cx="2619375" cy="750888"/>
        </p:xfrm>
        <a:graphic>
          <a:graphicData uri="http://schemas.openxmlformats.org/presentationml/2006/ole">
            <mc:AlternateContent xmlns:mc="http://schemas.openxmlformats.org/markup-compatibility/2006">
              <mc:Choice xmlns:v="urn:schemas-microsoft-com:vml" Requires="v">
                <p:oleObj spid="_x0000_s24226" name="Equation" r:id="rId7" imgW="1282680" imgH="368280" progId="Equation.DSMT4">
                  <p:embed/>
                </p:oleObj>
              </mc:Choice>
              <mc:Fallback>
                <p:oleObj name="Equation" r:id="rId7" imgW="1282680" imgH="368280" progId="Equation.DSMT4">
                  <p:embed/>
                  <p:pic>
                    <p:nvPicPr>
                      <p:cNvPr id="0" name=""/>
                      <p:cNvPicPr/>
                      <p:nvPr/>
                    </p:nvPicPr>
                    <p:blipFill>
                      <a:blip r:embed="rId8"/>
                      <a:stretch>
                        <a:fillRect/>
                      </a:stretch>
                    </p:blipFill>
                    <p:spPr>
                      <a:xfrm>
                        <a:off x="2678113" y="2734039"/>
                        <a:ext cx="2619375" cy="75088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93780231"/>
              </p:ext>
            </p:extLst>
          </p:nvPr>
        </p:nvGraphicFramePr>
        <p:xfrm>
          <a:off x="6852355" y="3644463"/>
          <a:ext cx="1155881" cy="885356"/>
        </p:xfrm>
        <a:graphic>
          <a:graphicData uri="http://schemas.openxmlformats.org/presentationml/2006/ole">
            <mc:AlternateContent xmlns:mc="http://schemas.openxmlformats.org/markup-compatibility/2006">
              <mc:Choice xmlns:v="urn:schemas-microsoft-com:vml" Requires="v">
                <p:oleObj spid="_x0000_s24227" name="Equation" r:id="rId9" imgW="596880" imgH="457200" progId="Equation.DSMT4">
                  <p:embed/>
                </p:oleObj>
              </mc:Choice>
              <mc:Fallback>
                <p:oleObj name="Equation" r:id="rId9" imgW="596880" imgH="457200" progId="Equation.DSMT4">
                  <p:embed/>
                  <p:pic>
                    <p:nvPicPr>
                      <p:cNvPr id="0" name=""/>
                      <p:cNvPicPr/>
                      <p:nvPr/>
                    </p:nvPicPr>
                    <p:blipFill>
                      <a:blip r:embed="rId10"/>
                      <a:stretch>
                        <a:fillRect/>
                      </a:stretch>
                    </p:blipFill>
                    <p:spPr>
                      <a:xfrm>
                        <a:off x="6852355" y="3644463"/>
                        <a:ext cx="1155881" cy="885356"/>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67683486"/>
              </p:ext>
            </p:extLst>
          </p:nvPr>
        </p:nvGraphicFramePr>
        <p:xfrm>
          <a:off x="6998586" y="4754305"/>
          <a:ext cx="2019300" cy="762000"/>
        </p:xfrm>
        <a:graphic>
          <a:graphicData uri="http://schemas.openxmlformats.org/presentationml/2006/ole">
            <mc:AlternateContent xmlns:mc="http://schemas.openxmlformats.org/markup-compatibility/2006">
              <mc:Choice xmlns:v="urn:schemas-microsoft-com:vml" Requires="v">
                <p:oleObj spid="_x0000_s24228" name="Equation" r:id="rId11" imgW="1041120" imgH="393480" progId="Equation.DSMT4">
                  <p:embed/>
                </p:oleObj>
              </mc:Choice>
              <mc:Fallback>
                <p:oleObj name="Equation" r:id="rId11" imgW="1041120" imgH="393480" progId="Equation.DSMT4">
                  <p:embed/>
                  <p:pic>
                    <p:nvPicPr>
                      <p:cNvPr id="0" name=""/>
                      <p:cNvPicPr/>
                      <p:nvPr/>
                    </p:nvPicPr>
                    <p:blipFill>
                      <a:blip r:embed="rId12"/>
                      <a:stretch>
                        <a:fillRect/>
                      </a:stretch>
                    </p:blipFill>
                    <p:spPr>
                      <a:xfrm>
                        <a:off x="6998586" y="4754305"/>
                        <a:ext cx="2019300" cy="762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016100240"/>
              </p:ext>
            </p:extLst>
          </p:nvPr>
        </p:nvGraphicFramePr>
        <p:xfrm>
          <a:off x="2678113" y="5516305"/>
          <a:ext cx="6491287" cy="1131888"/>
        </p:xfrm>
        <a:graphic>
          <a:graphicData uri="http://schemas.openxmlformats.org/presentationml/2006/ole">
            <mc:AlternateContent xmlns:mc="http://schemas.openxmlformats.org/markup-compatibility/2006">
              <mc:Choice xmlns:v="urn:schemas-microsoft-com:vml" Requires="v">
                <p:oleObj spid="_x0000_s24229" name="Equation" r:id="rId13" imgW="3352680" imgH="583920" progId="Equation.DSMT4">
                  <p:embed/>
                </p:oleObj>
              </mc:Choice>
              <mc:Fallback>
                <p:oleObj name="Equation" r:id="rId13" imgW="3352680" imgH="583920" progId="Equation.DSMT4">
                  <p:embed/>
                  <p:pic>
                    <p:nvPicPr>
                      <p:cNvPr id="0" name=""/>
                      <p:cNvPicPr/>
                      <p:nvPr/>
                    </p:nvPicPr>
                    <p:blipFill>
                      <a:blip r:embed="rId14"/>
                      <a:stretch>
                        <a:fillRect/>
                      </a:stretch>
                    </p:blipFill>
                    <p:spPr>
                      <a:xfrm>
                        <a:off x="2678113" y="5516305"/>
                        <a:ext cx="6491287" cy="1131888"/>
                      </a:xfrm>
                      <a:prstGeom prst="rect">
                        <a:avLst/>
                      </a:prstGeom>
                      <a:solidFill>
                        <a:srgbClr val="FFFF00"/>
                      </a:solidFill>
                    </p:spPr>
                  </p:pic>
                </p:oleObj>
              </mc:Fallback>
            </mc:AlternateContent>
          </a:graphicData>
        </a:graphic>
      </p:graphicFrame>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F43C9102-88F7-4239-A698-7DB7B494D9B4}"/>
                  </a:ext>
                </a:extLst>
              </p:cNvPr>
              <p:cNvSpPr txBox="1"/>
              <p:nvPr/>
            </p:nvSpPr>
            <p:spPr>
              <a:xfrm>
                <a:off x="9600653" y="5499834"/>
                <a:ext cx="2299159" cy="664606"/>
              </a:xfrm>
              <a:prstGeom prst="rect">
                <a:avLst/>
              </a:prstGeom>
              <a:solidFill>
                <a:srgbClr val="FFFF00"/>
              </a:solidFill>
              <a:ln>
                <a:solidFill>
                  <a:srgbClr val="FFFF00"/>
                </a:solidFill>
              </a:ln>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𝑁𝑜𝑡𝑒</m:t>
                      </m:r>
                      <m:r>
                        <a:rPr lang="en-US" b="0" i="1" smtClean="0">
                          <a:latin typeface="Cambria Math" panose="02040503050406030204" pitchFamily="18" charset="0"/>
                        </a:rPr>
                        <m:t>: </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𝑖</m:t>
                          </m:r>
                        </m:e>
                      </m:ra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𝑖</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den>
                      </m:f>
                    </m:oMath>
                  </m:oMathPara>
                </a14:m>
                <a:endParaRPr lang="en-US" dirty="0"/>
              </a:p>
            </p:txBody>
          </p:sp>
        </mc:Choice>
        <mc:Fallback>
          <p:sp>
            <p:nvSpPr>
              <p:cNvPr id="11" name="TextBox 10">
                <a:extLst>
                  <a:ext uri="{FF2B5EF4-FFF2-40B4-BE49-F238E27FC236}">
                    <a16:creationId xmlns:a16="http://schemas.microsoft.com/office/drawing/2014/main" id="{F43C9102-88F7-4239-A698-7DB7B494D9B4}"/>
                  </a:ext>
                </a:extLst>
              </p:cNvPr>
              <p:cNvSpPr txBox="1">
                <a:spLocks noRot="1" noChangeAspect="1" noMove="1" noResize="1" noEditPoints="1" noAdjustHandles="1" noChangeArrowheads="1" noChangeShapeType="1" noTextEdit="1"/>
              </p:cNvSpPr>
              <p:nvPr/>
            </p:nvSpPr>
            <p:spPr>
              <a:xfrm>
                <a:off x="9600653" y="5499834"/>
                <a:ext cx="2299159" cy="664606"/>
              </a:xfrm>
              <a:prstGeom prst="rect">
                <a:avLst/>
              </a:prstGeom>
              <a:blipFill>
                <a:blip r:embed="rId15"/>
                <a:stretch>
                  <a:fillRect/>
                </a:stretch>
              </a:blipFill>
              <a:ln>
                <a:solidFill>
                  <a:srgbClr val="FFFF00"/>
                </a:solidFill>
              </a:ln>
            </p:spPr>
            <p:txBody>
              <a:bodyPr/>
              <a:lstStyle/>
              <a:p>
                <a:r>
                  <a:rPr lang="en-US">
                    <a:noFill/>
                  </a:rPr>
                  <a:t> </a:t>
                </a:r>
              </a:p>
            </p:txBody>
          </p:sp>
        </mc:Fallback>
      </mc:AlternateContent>
    </p:spTree>
    <p:extLst>
      <p:ext uri="{BB962C8B-B14F-4D97-AF65-F5344CB8AC3E}">
        <p14:creationId xmlns:p14="http://schemas.microsoft.com/office/powerpoint/2010/main" val="3120063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AE4A2-D730-40A9-8C4A-EA09EC3E5375}"/>
              </a:ext>
            </a:extLst>
          </p:cNvPr>
          <p:cNvSpPr>
            <a:spLocks noGrp="1"/>
          </p:cNvSpPr>
          <p:nvPr>
            <p:ph type="title"/>
          </p:nvPr>
        </p:nvSpPr>
        <p:spPr>
          <a:xfrm>
            <a:off x="1096963" y="43387"/>
            <a:ext cx="10058400" cy="608342"/>
          </a:xfrm>
        </p:spPr>
        <p:txBody>
          <a:bodyPr>
            <a:normAutofit fontScale="90000"/>
          </a:bodyPr>
          <a:lstStyle/>
          <a:p>
            <a:r>
              <a:rPr lang="en-US" b="1" dirty="0">
                <a:latin typeface="Times New Roman" panose="02020603050405020304" pitchFamily="18" charset="0"/>
                <a:cs typeface="Times New Roman" panose="02020603050405020304" pitchFamily="18" charset="0"/>
              </a:rPr>
              <a:t>Permittivity (</a:t>
            </a:r>
            <a:r>
              <a:rPr lang="en-US" b="1" dirty="0">
                <a:latin typeface="Times New Roman" panose="02020603050405020304" pitchFamily="18" charset="0"/>
                <a:cs typeface="Times New Roman" panose="02020603050405020304" pitchFamily="18" charset="0"/>
                <a:sym typeface="Symbol" panose="05050102010706020507" pitchFamily="18" charset="2"/>
              </a:rPr>
              <a:t></a:t>
            </a:r>
            <a:r>
              <a:rPr lang="en-US" b="1" dirty="0">
                <a:latin typeface="Times New Roman" panose="02020603050405020304" pitchFamily="18" charset="0"/>
                <a:cs typeface="Times New Roman" panose="02020603050405020304" pitchFamily="18" charset="0"/>
              </a:rPr>
              <a:t>) and permeability (</a:t>
            </a:r>
            <a:r>
              <a:rPr lang="en-US" b="1" dirty="0">
                <a:latin typeface="Times New Roman" panose="02020603050405020304" pitchFamily="18" charset="0"/>
                <a:cs typeface="Times New Roman" panose="02020603050405020304" pitchFamily="18" charset="0"/>
                <a:sym typeface="Symbol" panose="05050102010706020507" pitchFamily="18" charset="2"/>
              </a:rPr>
              <a:t></a:t>
            </a:r>
            <a:r>
              <a:rPr lang="en-US" b="1"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graphicFrame>
            <p:nvGraphicFramePr>
              <p:cNvPr id="5" name="Content Placeholder 4">
                <a:extLst>
                  <a:ext uri="{FF2B5EF4-FFF2-40B4-BE49-F238E27FC236}">
                    <a16:creationId xmlns:a16="http://schemas.microsoft.com/office/drawing/2014/main" id="{2DDC613A-5AC3-44DC-A5A2-45FFDABB770A}"/>
                  </a:ext>
                </a:extLst>
              </p:cNvPr>
              <p:cNvGraphicFramePr>
                <a:graphicFrameLocks noGrp="1"/>
              </p:cNvGraphicFramePr>
              <p:nvPr>
                <p:ph idx="1"/>
                <p:extLst>
                  <p:ext uri="{D42A27DB-BD31-4B8C-83A1-F6EECF244321}">
                    <p14:modId xmlns:p14="http://schemas.microsoft.com/office/powerpoint/2010/main" val="392893725"/>
                  </p:ext>
                </p:extLst>
              </p:nvPr>
            </p:nvGraphicFramePr>
            <p:xfrm>
              <a:off x="920885" y="651729"/>
              <a:ext cx="10058400" cy="2093913"/>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417315712"/>
                        </a:ext>
                      </a:extLst>
                    </a:gridCol>
                    <a:gridCol w="5029200">
                      <a:extLst>
                        <a:ext uri="{9D8B030D-6E8A-4147-A177-3AD203B41FA5}">
                          <a16:colId xmlns:a16="http://schemas.microsoft.com/office/drawing/2014/main" val="3955030201"/>
                        </a:ext>
                      </a:extLst>
                    </a:gridCol>
                  </a:tblGrid>
                  <a:tr h="370840">
                    <a:tc>
                      <a:txBody>
                        <a:bodyPr/>
                        <a:lstStyle/>
                        <a:p>
                          <a:pPr algn="ctr"/>
                          <a:r>
                            <a:rPr lang="en-US" dirty="0">
                              <a:latin typeface="Times New Roman" panose="02020603050405020304" pitchFamily="18" charset="0"/>
                              <a:cs typeface="Times New Roman" panose="02020603050405020304" pitchFamily="18" charset="0"/>
                            </a:rPr>
                            <a:t>Permittivity</a:t>
                          </a:r>
                        </a:p>
                      </a:txBody>
                      <a:tcPr/>
                    </a:tc>
                    <a:tc>
                      <a:txBody>
                        <a:bodyPr/>
                        <a:lstStyle/>
                        <a:p>
                          <a:pPr algn="ctr"/>
                          <a:r>
                            <a:rPr lang="en-US" dirty="0">
                              <a:latin typeface="Times New Roman" panose="02020603050405020304" pitchFamily="18" charset="0"/>
                              <a:cs typeface="Times New Roman" panose="02020603050405020304" pitchFamily="18" charset="0"/>
                            </a:rPr>
                            <a:t>Permeability</a:t>
                          </a:r>
                        </a:p>
                      </a:txBody>
                      <a:tcPr/>
                    </a:tc>
                    <a:extLst>
                      <a:ext uri="{0D108BD9-81ED-4DB2-BD59-A6C34878D82A}">
                        <a16:rowId xmlns:a16="http://schemas.microsoft.com/office/drawing/2014/main" val="4234878760"/>
                      </a:ext>
                    </a:extLst>
                  </a:tr>
                  <a:tr h="370840">
                    <a:tc>
                      <a:txBody>
                        <a:bodyPr/>
                        <a:lstStyle/>
                        <a:p>
                          <a:r>
                            <a:rPr lang="en-US" dirty="0">
                              <a:latin typeface="Times New Roman" panose="02020603050405020304" pitchFamily="18" charset="0"/>
                              <a:cs typeface="Times New Roman" panose="02020603050405020304" pitchFamily="18" charset="0"/>
                            </a:rPr>
                            <a:t>The measure of the </a:t>
                          </a:r>
                          <a:r>
                            <a:rPr lang="en-US" b="1" dirty="0">
                              <a:solidFill>
                                <a:srgbClr val="FF0000"/>
                              </a:solidFill>
                              <a:latin typeface="Times New Roman" panose="02020603050405020304" pitchFamily="18" charset="0"/>
                              <a:cs typeface="Times New Roman" panose="02020603050405020304" pitchFamily="18" charset="0"/>
                            </a:rPr>
                            <a:t>resistance</a:t>
                          </a:r>
                          <a:r>
                            <a:rPr lang="en-US" dirty="0">
                              <a:latin typeface="Times New Roman" panose="02020603050405020304" pitchFamily="18" charset="0"/>
                              <a:cs typeface="Times New Roman" panose="02020603050405020304" pitchFamily="18" charset="0"/>
                            </a:rPr>
                            <a:t> that is encountered when forming an electric field in the medium.</a:t>
                          </a:r>
                        </a:p>
                      </a:txBody>
                      <a:tcPr/>
                    </a:tc>
                    <a:tc>
                      <a:txBody>
                        <a:bodyPr/>
                        <a:lstStyle/>
                        <a:p>
                          <a:r>
                            <a:rPr lang="en-US" dirty="0">
                              <a:latin typeface="Times New Roman" panose="02020603050405020304" pitchFamily="18" charset="0"/>
                              <a:cs typeface="Times New Roman" panose="02020603050405020304" pitchFamily="18" charset="0"/>
                            </a:rPr>
                            <a:t>The measure of the ability of material to </a:t>
                          </a:r>
                          <a:r>
                            <a:rPr lang="en-US" b="1" dirty="0">
                              <a:solidFill>
                                <a:srgbClr val="FF0000"/>
                              </a:solidFill>
                              <a:latin typeface="Times New Roman" panose="02020603050405020304" pitchFamily="18" charset="0"/>
                              <a:cs typeface="Times New Roman" panose="02020603050405020304" pitchFamily="18" charset="0"/>
                            </a:rPr>
                            <a:t>support</a:t>
                          </a:r>
                          <a:r>
                            <a:rPr lang="en-US" dirty="0">
                              <a:latin typeface="Times New Roman" panose="02020603050405020304" pitchFamily="18" charset="0"/>
                              <a:cs typeface="Times New Roman" panose="02020603050405020304" pitchFamily="18" charset="0"/>
                            </a:rPr>
                            <a:t> the forming of a magnetic field within  itself.</a:t>
                          </a:r>
                        </a:p>
                      </a:txBody>
                      <a:tcPr/>
                    </a:tc>
                    <a:extLst>
                      <a:ext uri="{0D108BD9-81ED-4DB2-BD59-A6C34878D82A}">
                        <a16:rowId xmlns:a16="http://schemas.microsoft.com/office/drawing/2014/main" val="3913479847"/>
                      </a:ext>
                    </a:extLst>
                  </a:tr>
                  <a:tr h="370840">
                    <a:tc>
                      <a:txBody>
                        <a:bodyPr/>
                        <a:lstStyle/>
                        <a:p>
                          <a:r>
                            <a:rPr lang="en-US" dirty="0">
                              <a:latin typeface="Times New Roman" panose="02020603050405020304" pitchFamily="18" charset="0"/>
                              <a:cs typeface="Times New Roman" panose="02020603050405020304" pitchFamily="18" charset="0"/>
                            </a:rPr>
                            <a:t>Relative permittivity or dielectric constant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i="1" smtClean="0">
                                      <a:latin typeface="Cambria Math" panose="02040503050406030204" pitchFamily="18" charset="0"/>
                                      <a:ea typeface="Cambria Math" panose="02040503050406030204" pitchFamily="18" charset="0"/>
                                      <a:cs typeface="Times New Roman" panose="02020603050405020304" pitchFamily="18" charset="0"/>
                                    </a:rPr>
                                    <m:t>𝜀</m:t>
                                  </m:r>
                                </m:e>
                                <m:sub>
                                  <m:r>
                                    <a:rPr lang="en-US" b="0" i="1" smtClean="0">
                                      <a:latin typeface="Cambria Math" panose="02040503050406030204" pitchFamily="18" charset="0"/>
                                      <a:cs typeface="Times New Roman" panose="02020603050405020304" pitchFamily="18" charset="0"/>
                                    </a:rPr>
                                    <m:t>𝑟</m:t>
                                  </m:r>
                                </m:sub>
                              </m:sSub>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f>
                                <m:fPr>
                                  <m:type m:val="skw"/>
                                  <m:ctrlPr>
                                    <a:rPr lang="en-US" i="1" smtClean="0">
                                      <a:latin typeface="Cambria Math" panose="02040503050406030204" pitchFamily="18" charset="0"/>
                                      <a:cs typeface="Times New Roman" panose="02020603050405020304" pitchFamily="18" charset="0"/>
                                    </a:rPr>
                                  </m:ctrlPr>
                                </m:fPr>
                                <m:num>
                                  <m:r>
                                    <a:rPr lang="en-US" i="1" smtClean="0">
                                      <a:latin typeface="Cambria Math" panose="02040503050406030204" pitchFamily="18" charset="0"/>
                                      <a:ea typeface="Cambria Math" panose="02040503050406030204" pitchFamily="18" charset="0"/>
                                      <a:cs typeface="Times New Roman" panose="02020603050405020304" pitchFamily="18" charset="0"/>
                                    </a:rPr>
                                    <m:t>𝜀</m:t>
                                  </m:r>
                                </m:num>
                                <m:den>
                                  <m:sSub>
                                    <m:sSubPr>
                                      <m:ctrlPr>
                                        <a:rPr lang="en-US" i="1" smtClean="0">
                                          <a:latin typeface="Cambria Math" panose="02040503050406030204" pitchFamily="18" charset="0"/>
                                          <a:cs typeface="Times New Roman" panose="02020603050405020304" pitchFamily="18" charset="0"/>
                                        </a:rPr>
                                      </m:ctrlPr>
                                    </m:sSubPr>
                                    <m:e>
                                      <m:r>
                                        <a:rPr lang="en-US" i="1" smtClean="0">
                                          <a:latin typeface="Cambria Math" panose="02040503050406030204" pitchFamily="18" charset="0"/>
                                          <a:ea typeface="Cambria Math" panose="02040503050406030204" pitchFamily="18" charset="0"/>
                                          <a:cs typeface="Times New Roman" panose="02020603050405020304" pitchFamily="18" charset="0"/>
                                        </a:rPr>
                                        <m:t>𝜀</m:t>
                                      </m:r>
                                    </m:e>
                                    <m:sub>
                                      <m:r>
                                        <a:rPr lang="en-US" b="0" i="1" smtClean="0">
                                          <a:latin typeface="Cambria Math" panose="02040503050406030204" pitchFamily="18" charset="0"/>
                                          <a:cs typeface="Times New Roman" panose="02020603050405020304" pitchFamily="18" charset="0"/>
                                        </a:rPr>
                                        <m:t>0</m:t>
                                      </m:r>
                                    </m:sub>
                                  </m:sSub>
                                </m:den>
                              </m:f>
                            </m:oMath>
                          </a14:m>
                          <a:endParaRPr 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Relative permeability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i="1" smtClean="0">
                                      <a:latin typeface="Cambria Math" panose="02040503050406030204" pitchFamily="18" charset="0"/>
                                      <a:cs typeface="Times New Roman" panose="02020603050405020304" pitchFamily="18" charset="0"/>
                                      <a:sym typeface="Symbol" panose="05050102010706020507" pitchFamily="18" charset="2"/>
                                    </a:rPr>
                                    <m:t></m:t>
                                  </m:r>
                                </m:e>
                                <m:sub>
                                  <m:r>
                                    <a:rPr lang="en-US" b="0" i="1" smtClean="0">
                                      <a:latin typeface="Cambria Math" panose="02040503050406030204" pitchFamily="18" charset="0"/>
                                      <a:cs typeface="Times New Roman" panose="02020603050405020304" pitchFamily="18" charset="0"/>
                                    </a:rPr>
                                    <m:t>𝑟</m:t>
                                  </m:r>
                                </m:sub>
                              </m:sSub>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f>
                                <m:fPr>
                                  <m:type m:val="skw"/>
                                  <m:ctrlPr>
                                    <a:rPr lang="en-US" i="1" smtClean="0">
                                      <a:latin typeface="Cambria Math" panose="02040503050406030204" pitchFamily="18" charset="0"/>
                                      <a:cs typeface="Times New Roman" panose="02020603050405020304" pitchFamily="18" charset="0"/>
                                    </a:rPr>
                                  </m:ctrlPr>
                                </m:fPr>
                                <m:num>
                                  <m:r>
                                    <a:rPr lang="en-US" i="1"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m:t>
                                  </m:r>
                                </m:num>
                                <m:den>
                                  <m:sSub>
                                    <m:sSubPr>
                                      <m:ctrlPr>
                                        <a:rPr lang="en-US" i="1" smtClean="0">
                                          <a:latin typeface="Cambria Math" panose="02040503050406030204" pitchFamily="18" charset="0"/>
                                          <a:cs typeface="Times New Roman" panose="02020603050405020304" pitchFamily="18" charset="0"/>
                                        </a:rPr>
                                      </m:ctrlPr>
                                    </m:sSubPr>
                                    <m:e>
                                      <m:r>
                                        <a:rPr lang="en-US" i="1"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m:t>
                                      </m:r>
                                    </m:e>
                                    <m:sub>
                                      <m:r>
                                        <a:rPr lang="en-US" b="0" i="1" smtClean="0">
                                          <a:latin typeface="Cambria Math" panose="02040503050406030204" pitchFamily="18" charset="0"/>
                                          <a:cs typeface="Times New Roman" panose="02020603050405020304" pitchFamily="18" charset="0"/>
                                        </a:rPr>
                                        <m:t>0</m:t>
                                      </m:r>
                                    </m:sub>
                                  </m:sSub>
                                </m:den>
                              </m:f>
                            </m:oMath>
                          </a14:m>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62709513"/>
                      </a:ext>
                    </a:extLst>
                  </a:tr>
                  <a:tr h="370840">
                    <a:tc>
                      <a:txBody>
                        <a:bodyPr/>
                        <a:lstStyle/>
                        <a:p>
                          <a:r>
                            <a:rPr lang="en-US" dirty="0">
                              <a:latin typeface="Times New Roman" panose="02020603050405020304" pitchFamily="18" charset="0"/>
                              <a:cs typeface="Times New Roman" panose="02020603050405020304" pitchFamily="18" charset="0"/>
                            </a:rPr>
                            <a:t>The permittivity is relevant to the electric polarization.</a:t>
                          </a:r>
                        </a:p>
                      </a:txBody>
                      <a:tcPr/>
                    </a:tc>
                    <a:tc>
                      <a:txBody>
                        <a:bodyPr/>
                        <a:lstStyle/>
                        <a:p>
                          <a:r>
                            <a:rPr lang="en-US" dirty="0">
                              <a:latin typeface="Times New Roman" panose="02020603050405020304" pitchFamily="18" charset="0"/>
                              <a:cs typeface="Times New Roman" panose="02020603050405020304" pitchFamily="18" charset="0"/>
                            </a:rPr>
                            <a:t>The permeability is relevant to the magnetization  or magnetic polarization.</a:t>
                          </a:r>
                        </a:p>
                      </a:txBody>
                      <a:tcPr/>
                    </a:tc>
                    <a:extLst>
                      <a:ext uri="{0D108BD9-81ED-4DB2-BD59-A6C34878D82A}">
                        <a16:rowId xmlns:a16="http://schemas.microsoft.com/office/drawing/2014/main" val="3431729581"/>
                      </a:ext>
                    </a:extLst>
                  </a:tr>
                </a:tbl>
              </a:graphicData>
            </a:graphic>
          </p:graphicFrame>
        </mc:Choice>
        <mc:Fallback xmlns="">
          <p:graphicFrame>
            <p:nvGraphicFramePr>
              <p:cNvPr id="5" name="Content Placeholder 4">
                <a:extLst>
                  <a:ext uri="{FF2B5EF4-FFF2-40B4-BE49-F238E27FC236}">
                    <a16:creationId xmlns:a16="http://schemas.microsoft.com/office/drawing/2014/main" id="{2DDC613A-5AC3-44DC-A5A2-45FFDABB770A}"/>
                  </a:ext>
                </a:extLst>
              </p:cNvPr>
              <p:cNvGraphicFramePr>
                <a:graphicFrameLocks noGrp="1"/>
              </p:cNvGraphicFramePr>
              <p:nvPr>
                <p:ph idx="1"/>
                <p:extLst>
                  <p:ext uri="{D42A27DB-BD31-4B8C-83A1-F6EECF244321}">
                    <p14:modId xmlns:p14="http://schemas.microsoft.com/office/powerpoint/2010/main" val="392893725"/>
                  </p:ext>
                </p:extLst>
              </p:nvPr>
            </p:nvGraphicFramePr>
            <p:xfrm>
              <a:off x="920885" y="651729"/>
              <a:ext cx="10058400" cy="2093913"/>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417315712"/>
                        </a:ext>
                      </a:extLst>
                    </a:gridCol>
                    <a:gridCol w="5029200">
                      <a:extLst>
                        <a:ext uri="{9D8B030D-6E8A-4147-A177-3AD203B41FA5}">
                          <a16:colId xmlns:a16="http://schemas.microsoft.com/office/drawing/2014/main" val="3955030201"/>
                        </a:ext>
                      </a:extLst>
                    </a:gridCol>
                  </a:tblGrid>
                  <a:tr h="370840">
                    <a:tc>
                      <a:txBody>
                        <a:bodyPr/>
                        <a:lstStyle/>
                        <a:p>
                          <a:pPr algn="ctr"/>
                          <a:r>
                            <a:rPr lang="en-US" dirty="0">
                              <a:latin typeface="Times New Roman" panose="02020603050405020304" pitchFamily="18" charset="0"/>
                              <a:cs typeface="Times New Roman" panose="02020603050405020304" pitchFamily="18" charset="0"/>
                            </a:rPr>
                            <a:t>Permittivity</a:t>
                          </a:r>
                        </a:p>
                      </a:txBody>
                      <a:tcPr/>
                    </a:tc>
                    <a:tc>
                      <a:txBody>
                        <a:bodyPr/>
                        <a:lstStyle/>
                        <a:p>
                          <a:pPr algn="ctr"/>
                          <a:r>
                            <a:rPr lang="en-US" dirty="0">
                              <a:latin typeface="Times New Roman" panose="02020603050405020304" pitchFamily="18" charset="0"/>
                              <a:cs typeface="Times New Roman" panose="02020603050405020304" pitchFamily="18" charset="0"/>
                            </a:rPr>
                            <a:t>Permeability</a:t>
                          </a:r>
                        </a:p>
                      </a:txBody>
                      <a:tcPr/>
                    </a:tc>
                    <a:extLst>
                      <a:ext uri="{0D108BD9-81ED-4DB2-BD59-A6C34878D82A}">
                        <a16:rowId xmlns:a16="http://schemas.microsoft.com/office/drawing/2014/main" val="4234878760"/>
                      </a:ext>
                    </a:extLst>
                  </a:tr>
                  <a:tr h="640080">
                    <a:tc>
                      <a:txBody>
                        <a:bodyPr/>
                        <a:lstStyle/>
                        <a:p>
                          <a:r>
                            <a:rPr lang="en-US" dirty="0">
                              <a:latin typeface="Times New Roman" panose="02020603050405020304" pitchFamily="18" charset="0"/>
                              <a:cs typeface="Times New Roman" panose="02020603050405020304" pitchFamily="18" charset="0"/>
                            </a:rPr>
                            <a:t>The measure of the </a:t>
                          </a:r>
                          <a:r>
                            <a:rPr lang="en-US" b="1" dirty="0">
                              <a:solidFill>
                                <a:srgbClr val="FF0000"/>
                              </a:solidFill>
                              <a:latin typeface="Times New Roman" panose="02020603050405020304" pitchFamily="18" charset="0"/>
                              <a:cs typeface="Times New Roman" panose="02020603050405020304" pitchFamily="18" charset="0"/>
                            </a:rPr>
                            <a:t>resistance</a:t>
                          </a:r>
                          <a:r>
                            <a:rPr lang="en-US" dirty="0">
                              <a:latin typeface="Times New Roman" panose="02020603050405020304" pitchFamily="18" charset="0"/>
                              <a:cs typeface="Times New Roman" panose="02020603050405020304" pitchFamily="18" charset="0"/>
                            </a:rPr>
                            <a:t> that is encountered when forming an electric field in the medium.</a:t>
                          </a:r>
                        </a:p>
                      </a:txBody>
                      <a:tcPr/>
                    </a:tc>
                    <a:tc>
                      <a:txBody>
                        <a:bodyPr/>
                        <a:lstStyle/>
                        <a:p>
                          <a:r>
                            <a:rPr lang="en-US" dirty="0">
                              <a:latin typeface="Times New Roman" panose="02020603050405020304" pitchFamily="18" charset="0"/>
                              <a:cs typeface="Times New Roman" panose="02020603050405020304" pitchFamily="18" charset="0"/>
                            </a:rPr>
                            <a:t>The measure of the ability of material to </a:t>
                          </a:r>
                          <a:r>
                            <a:rPr lang="en-US" b="1" dirty="0">
                              <a:solidFill>
                                <a:srgbClr val="FF0000"/>
                              </a:solidFill>
                              <a:latin typeface="Times New Roman" panose="02020603050405020304" pitchFamily="18" charset="0"/>
                              <a:cs typeface="Times New Roman" panose="02020603050405020304" pitchFamily="18" charset="0"/>
                            </a:rPr>
                            <a:t>support</a:t>
                          </a:r>
                          <a:r>
                            <a:rPr lang="en-US" dirty="0">
                              <a:latin typeface="Times New Roman" panose="02020603050405020304" pitchFamily="18" charset="0"/>
                              <a:cs typeface="Times New Roman" panose="02020603050405020304" pitchFamily="18" charset="0"/>
                            </a:rPr>
                            <a:t> the forming of a magnetic field within  itself.</a:t>
                          </a:r>
                        </a:p>
                      </a:txBody>
                      <a:tcPr/>
                    </a:tc>
                    <a:extLst>
                      <a:ext uri="{0D108BD9-81ED-4DB2-BD59-A6C34878D82A}">
                        <a16:rowId xmlns:a16="http://schemas.microsoft.com/office/drawing/2014/main" val="3913479847"/>
                      </a:ext>
                    </a:extLst>
                  </a:tr>
                  <a:tr h="442913">
                    <a:tc>
                      <a:txBody>
                        <a:bodyPr/>
                        <a:lstStyle/>
                        <a:p>
                          <a:endParaRPr lang="en-US"/>
                        </a:p>
                      </a:txBody>
                      <a:tcPr>
                        <a:blipFill>
                          <a:blip r:embed="rId3"/>
                          <a:stretch>
                            <a:fillRect l="-121" t="-235616" r="-100363" b="-190411"/>
                          </a:stretch>
                        </a:blipFill>
                      </a:tcPr>
                    </a:tc>
                    <a:tc>
                      <a:txBody>
                        <a:bodyPr/>
                        <a:lstStyle/>
                        <a:p>
                          <a:endParaRPr lang="en-US"/>
                        </a:p>
                      </a:txBody>
                      <a:tcPr>
                        <a:blipFill>
                          <a:blip r:embed="rId3"/>
                          <a:stretch>
                            <a:fillRect l="-100242" t="-235616" r="-485" b="-190411"/>
                          </a:stretch>
                        </a:blipFill>
                      </a:tcPr>
                    </a:tc>
                    <a:extLst>
                      <a:ext uri="{0D108BD9-81ED-4DB2-BD59-A6C34878D82A}">
                        <a16:rowId xmlns:a16="http://schemas.microsoft.com/office/drawing/2014/main" val="2462709513"/>
                      </a:ext>
                    </a:extLst>
                  </a:tr>
                  <a:tr h="640080">
                    <a:tc>
                      <a:txBody>
                        <a:bodyPr/>
                        <a:lstStyle/>
                        <a:p>
                          <a:r>
                            <a:rPr lang="en-US" dirty="0">
                              <a:latin typeface="Times New Roman" panose="02020603050405020304" pitchFamily="18" charset="0"/>
                              <a:cs typeface="Times New Roman" panose="02020603050405020304" pitchFamily="18" charset="0"/>
                            </a:rPr>
                            <a:t>The permittivity is relevant to the electric polarization.</a:t>
                          </a:r>
                        </a:p>
                      </a:txBody>
                      <a:tcPr/>
                    </a:tc>
                    <a:tc>
                      <a:txBody>
                        <a:bodyPr/>
                        <a:lstStyle/>
                        <a:p>
                          <a:r>
                            <a:rPr lang="en-US" dirty="0">
                              <a:latin typeface="Times New Roman" panose="02020603050405020304" pitchFamily="18" charset="0"/>
                              <a:cs typeface="Times New Roman" panose="02020603050405020304" pitchFamily="18" charset="0"/>
                            </a:rPr>
                            <a:t>The permeability is relevant to the magnetization  or magnetic polarization.</a:t>
                          </a:r>
                        </a:p>
                      </a:txBody>
                      <a:tcPr/>
                    </a:tc>
                    <a:extLst>
                      <a:ext uri="{0D108BD9-81ED-4DB2-BD59-A6C34878D82A}">
                        <a16:rowId xmlns:a16="http://schemas.microsoft.com/office/drawing/2014/main" val="3431729581"/>
                      </a:ext>
                    </a:extLst>
                  </a:tr>
                </a:tbl>
              </a:graphicData>
            </a:graphic>
          </p:graphicFrame>
        </mc:Fallback>
      </mc:AlternateContent>
      <p:sp>
        <p:nvSpPr>
          <p:cNvPr id="4" name="Slide Number Placeholder 3">
            <a:extLst>
              <a:ext uri="{FF2B5EF4-FFF2-40B4-BE49-F238E27FC236}">
                <a16:creationId xmlns:a16="http://schemas.microsoft.com/office/drawing/2014/main" id="{EE7B39C0-3F8F-4CB2-8405-00250B9E5691}"/>
              </a:ext>
            </a:extLst>
          </p:cNvPr>
          <p:cNvSpPr>
            <a:spLocks noGrp="1"/>
          </p:cNvSpPr>
          <p:nvPr>
            <p:ph type="sldNum" sz="quarter" idx="12"/>
          </p:nvPr>
        </p:nvSpPr>
        <p:spPr/>
        <p:txBody>
          <a:bodyPr/>
          <a:lstStyle/>
          <a:p>
            <a:fld id="{F527AFB1-D122-4AAA-BF3A-ECD167F20DE5}" type="slidenum">
              <a:rPr lang="en-US" smtClean="0"/>
              <a:t>4</a:t>
            </a:fld>
            <a:endParaRPr lang="en-US"/>
          </a:p>
        </p:txBody>
      </p:sp>
      <p:pic>
        <p:nvPicPr>
          <p:cNvPr id="6" name="Picture 5">
            <a:extLst>
              <a:ext uri="{FF2B5EF4-FFF2-40B4-BE49-F238E27FC236}">
                <a16:creationId xmlns:a16="http://schemas.microsoft.com/office/drawing/2014/main" id="{A081DEB2-C70F-49B2-9550-40AA47C57539}"/>
              </a:ext>
            </a:extLst>
          </p:cNvPr>
          <p:cNvPicPr>
            <a:picLocks noChangeAspect="1"/>
          </p:cNvPicPr>
          <p:nvPr/>
        </p:nvPicPr>
        <p:blipFill>
          <a:blip r:embed="rId4"/>
          <a:stretch>
            <a:fillRect/>
          </a:stretch>
        </p:blipFill>
        <p:spPr>
          <a:xfrm>
            <a:off x="2055577" y="2785502"/>
            <a:ext cx="3333750" cy="3562350"/>
          </a:xfrm>
          <a:prstGeom prst="rect">
            <a:avLst/>
          </a:prstGeom>
        </p:spPr>
      </p:pic>
      <p:sp>
        <p:nvSpPr>
          <p:cNvPr id="7" name="Rectangle 6">
            <a:extLst>
              <a:ext uri="{FF2B5EF4-FFF2-40B4-BE49-F238E27FC236}">
                <a16:creationId xmlns:a16="http://schemas.microsoft.com/office/drawing/2014/main" id="{EE44966A-4EAB-40B5-A342-80FE644C5947}"/>
              </a:ext>
            </a:extLst>
          </p:cNvPr>
          <p:cNvSpPr/>
          <p:nvPr/>
        </p:nvSpPr>
        <p:spPr>
          <a:xfrm>
            <a:off x="369651" y="6459785"/>
            <a:ext cx="8511702" cy="369332"/>
          </a:xfrm>
          <a:prstGeom prst="rect">
            <a:avLst/>
          </a:prstGeom>
        </p:spPr>
        <p:txBody>
          <a:bodyPr wrap="square">
            <a:spAutoFit/>
          </a:bodyPr>
          <a:lstStyle/>
          <a:p>
            <a:r>
              <a:rPr lang="en-US" dirty="0"/>
              <a:t>https://study.com/academy/lesson/what-is-permittivity-definition-examples.html</a:t>
            </a:r>
          </a:p>
        </p:txBody>
      </p:sp>
      <p:pic>
        <p:nvPicPr>
          <p:cNvPr id="8" name="Picture 7">
            <a:extLst>
              <a:ext uri="{FF2B5EF4-FFF2-40B4-BE49-F238E27FC236}">
                <a16:creationId xmlns:a16="http://schemas.microsoft.com/office/drawing/2014/main" id="{12D1F1A0-F66F-4F78-A54E-E3BA31F7F381}"/>
              </a:ext>
            </a:extLst>
          </p:cNvPr>
          <p:cNvPicPr>
            <a:picLocks noChangeAspect="1"/>
          </p:cNvPicPr>
          <p:nvPr/>
        </p:nvPicPr>
        <p:blipFill>
          <a:blip r:embed="rId5"/>
          <a:stretch>
            <a:fillRect/>
          </a:stretch>
        </p:blipFill>
        <p:spPr>
          <a:xfrm>
            <a:off x="6802675" y="2965494"/>
            <a:ext cx="3709566" cy="3094838"/>
          </a:xfrm>
          <a:prstGeom prst="rect">
            <a:avLst/>
          </a:prstGeom>
        </p:spPr>
      </p:pic>
    </p:spTree>
    <p:extLst>
      <p:ext uri="{BB962C8B-B14F-4D97-AF65-F5344CB8AC3E}">
        <p14:creationId xmlns:p14="http://schemas.microsoft.com/office/powerpoint/2010/main" val="6806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The magnitude of Z</a:t>
            </a:r>
            <a:r>
              <a:rPr lang="en-US" b="1" baseline="-25000" dirty="0">
                <a:latin typeface="Times New Roman" panose="02020603050405020304" pitchFamily="18" charset="0"/>
                <a:cs typeface="Times New Roman" panose="02020603050405020304" pitchFamily="18" charset="0"/>
              </a:rPr>
              <a:t>C</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Recall the impedance of a conducting  medium,</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magnitude can be written in terms of the free space impedance as follows,</a:t>
            </a:r>
          </a:p>
        </p:txBody>
      </p:sp>
      <p:sp>
        <p:nvSpPr>
          <p:cNvPr id="4" name="Slide Number Placeholder 3"/>
          <p:cNvSpPr>
            <a:spLocks noGrp="1"/>
          </p:cNvSpPr>
          <p:nvPr>
            <p:ph type="sldNum" sz="quarter" idx="12"/>
          </p:nvPr>
        </p:nvSpPr>
        <p:spPr/>
        <p:txBody>
          <a:bodyPr/>
          <a:lstStyle/>
          <a:p>
            <a:fld id="{F527AFB1-D122-4AAA-BF3A-ECD167F20DE5}" type="slidenum">
              <a:rPr lang="en-US" smtClean="0"/>
              <a:t>40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937707870"/>
              </p:ext>
            </p:extLst>
          </p:nvPr>
        </p:nvGraphicFramePr>
        <p:xfrm>
          <a:off x="4514396" y="2368249"/>
          <a:ext cx="2236788" cy="1057275"/>
        </p:xfrm>
        <a:graphic>
          <a:graphicData uri="http://schemas.openxmlformats.org/presentationml/2006/ole">
            <mc:AlternateContent xmlns:mc="http://schemas.openxmlformats.org/markup-compatibility/2006">
              <mc:Choice xmlns:v="urn:schemas-microsoft-com:vml" Requires="v">
                <p:oleObj spid="_x0000_s24796" name="Equation" r:id="rId3" imgW="1155600" imgH="545760" progId="Equation.DSMT4">
                  <p:embed/>
                </p:oleObj>
              </mc:Choice>
              <mc:Fallback>
                <p:oleObj name="Equation" r:id="rId3" imgW="1155600" imgH="545760" progId="Equation.DSMT4">
                  <p:embed/>
                  <p:pic>
                    <p:nvPicPr>
                      <p:cNvPr id="0" name=""/>
                      <p:cNvPicPr/>
                      <p:nvPr/>
                    </p:nvPicPr>
                    <p:blipFill>
                      <a:blip r:embed="rId4"/>
                      <a:stretch>
                        <a:fillRect/>
                      </a:stretch>
                    </p:blipFill>
                    <p:spPr>
                      <a:xfrm>
                        <a:off x="4514396" y="2368249"/>
                        <a:ext cx="2236788" cy="1057275"/>
                      </a:xfrm>
                      <a:prstGeom prst="rect">
                        <a:avLst/>
                      </a:prstGeom>
                      <a:solidFill>
                        <a:srgbClr val="FFFF00"/>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69598322"/>
              </p:ext>
            </p:extLst>
          </p:nvPr>
        </p:nvGraphicFramePr>
        <p:xfrm>
          <a:off x="4182608" y="4640263"/>
          <a:ext cx="2900363" cy="933450"/>
        </p:xfrm>
        <a:graphic>
          <a:graphicData uri="http://schemas.openxmlformats.org/presentationml/2006/ole">
            <mc:AlternateContent xmlns:mc="http://schemas.openxmlformats.org/markup-compatibility/2006">
              <mc:Choice xmlns:v="urn:schemas-microsoft-com:vml" Requires="v">
                <p:oleObj spid="_x0000_s24797" name="Equation" r:id="rId5" imgW="1498320" imgH="482400" progId="Equation.DSMT4">
                  <p:embed/>
                </p:oleObj>
              </mc:Choice>
              <mc:Fallback>
                <p:oleObj name="Equation" r:id="rId5" imgW="1498320" imgH="482400" progId="Equation.DSMT4">
                  <p:embed/>
                  <p:pic>
                    <p:nvPicPr>
                      <p:cNvPr id="0" name=""/>
                      <p:cNvPicPr/>
                      <p:nvPr/>
                    </p:nvPicPr>
                    <p:blipFill>
                      <a:blip r:embed="rId6"/>
                      <a:stretch>
                        <a:fillRect/>
                      </a:stretch>
                    </p:blipFill>
                    <p:spPr>
                      <a:xfrm>
                        <a:off x="4182608" y="4640263"/>
                        <a:ext cx="2900363" cy="93345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705866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9631"/>
            <a:ext cx="10058400" cy="1450757"/>
          </a:xfrm>
        </p:spPr>
        <p:txBody>
          <a:bodyPr>
            <a:normAutofit fontScale="90000"/>
          </a:bodyPr>
          <a:lstStyle/>
          <a:p>
            <a:r>
              <a:rPr lang="en-US" b="1" dirty="0">
                <a:latin typeface="Times New Roman" panose="02020603050405020304" pitchFamily="18" charset="0"/>
                <a:cs typeface="Times New Roman" panose="02020603050405020304" pitchFamily="18" charset="0"/>
              </a:rPr>
              <a:t>Reflection and transmission of EM waves at a boundary : Normal incidence</a:t>
            </a:r>
          </a:p>
        </p:txBody>
      </p:sp>
      <p:sp>
        <p:nvSpPr>
          <p:cNvPr id="3" name="Content Placeholder 2"/>
          <p:cNvSpPr>
            <a:spLocks noGrp="1"/>
          </p:cNvSpPr>
          <p:nvPr>
            <p:ph idx="1"/>
          </p:nvPr>
        </p:nvSpPr>
        <p:spPr>
          <a:xfrm>
            <a:off x="520238" y="5384454"/>
            <a:ext cx="11212483" cy="484294"/>
          </a:xfrm>
        </p:spPr>
        <p:txBody>
          <a:bodyPr>
            <a:noAutofit/>
          </a:bodyPr>
          <a:lstStyle/>
          <a:p>
            <a:r>
              <a:rPr lang="en-US" sz="2400" dirty="0">
                <a:latin typeface="Times New Roman" panose="02020603050405020304" pitchFamily="18" charset="0"/>
                <a:cs typeface="Times New Roman" panose="02020603050405020304" pitchFamily="18" charset="0"/>
              </a:rPr>
              <a:t>The boundary conditions, from EM theory, are that the components of </a:t>
            </a:r>
            <a:r>
              <a:rPr lang="en-US" sz="2400" b="1" dirty="0">
                <a:solidFill>
                  <a:srgbClr val="FF0000"/>
                </a:solidFill>
                <a:latin typeface="Times New Roman" panose="02020603050405020304" pitchFamily="18" charset="0"/>
                <a:cs typeface="Times New Roman" panose="02020603050405020304" pitchFamily="18" charset="0"/>
              </a:rPr>
              <a:t>the field vectors E and H tangential or parallel to the boundary are continuous across the boundary</a:t>
            </a:r>
            <a:r>
              <a:rPr lang="en-US" sz="2400"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F527AFB1-D122-4AAA-BF3A-ECD167F20DE5}" type="slidenum">
              <a:rPr lang="en-US" smtClean="0"/>
              <a:t>41</a:t>
            </a:fld>
            <a:endParaRPr lang="en-US"/>
          </a:p>
        </p:txBody>
      </p:sp>
      <p:pic>
        <p:nvPicPr>
          <p:cNvPr id="5" name="Picture 4"/>
          <p:cNvPicPr>
            <a:picLocks noChangeAspect="1"/>
          </p:cNvPicPr>
          <p:nvPr/>
        </p:nvPicPr>
        <p:blipFill>
          <a:blip r:embed="rId3"/>
          <a:stretch>
            <a:fillRect/>
          </a:stretch>
        </p:blipFill>
        <p:spPr>
          <a:xfrm>
            <a:off x="224200" y="1550388"/>
            <a:ext cx="7920030" cy="3727323"/>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786398229"/>
              </p:ext>
            </p:extLst>
          </p:nvPr>
        </p:nvGraphicFramePr>
        <p:xfrm>
          <a:off x="8140663" y="2316309"/>
          <a:ext cx="3519590" cy="1848418"/>
        </p:xfrm>
        <a:graphic>
          <a:graphicData uri="http://schemas.openxmlformats.org/presentationml/2006/ole">
            <mc:AlternateContent xmlns:mc="http://schemas.openxmlformats.org/markup-compatibility/2006">
              <mc:Choice xmlns:v="urn:schemas-microsoft-com:vml" Requires="v">
                <p:oleObj spid="_x0000_s35885" name="Equation" r:id="rId4" imgW="1765080" imgH="927000" progId="Equation.DSMT4">
                  <p:embed/>
                </p:oleObj>
              </mc:Choice>
              <mc:Fallback>
                <p:oleObj name="Equation" r:id="rId4" imgW="1765080" imgH="927000" progId="Equation.DSMT4">
                  <p:embed/>
                  <p:pic>
                    <p:nvPicPr>
                      <p:cNvPr id="0" name=""/>
                      <p:cNvPicPr/>
                      <p:nvPr/>
                    </p:nvPicPr>
                    <p:blipFill>
                      <a:blip r:embed="rId5"/>
                      <a:stretch>
                        <a:fillRect/>
                      </a:stretch>
                    </p:blipFill>
                    <p:spPr>
                      <a:xfrm>
                        <a:off x="8140663" y="2316309"/>
                        <a:ext cx="3519590" cy="1848418"/>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592934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Reflection  and transmission coefficients : normal incidence</a:t>
            </a:r>
          </a:p>
        </p:txBody>
      </p:sp>
      <p:sp>
        <p:nvSpPr>
          <p:cNvPr id="8" name="Content Placeholder 7"/>
          <p:cNvSpPr>
            <a:spLocks noGrp="1"/>
          </p:cNvSpPr>
          <p:nvPr>
            <p:ph idx="1"/>
          </p:nvPr>
        </p:nvSpPr>
        <p:spPr>
          <a:xfrm>
            <a:off x="4470400" y="1845734"/>
            <a:ext cx="6685280" cy="4023360"/>
          </a:xfrm>
        </p:spPr>
        <p:txBody>
          <a:bodyPr>
            <a:normAutofit/>
          </a:bodyPr>
          <a:lstStyle/>
          <a:p>
            <a:pPr>
              <a:buFont typeface="Arial" panose="020B0604020202020204" pitchFamily="34" charset="0"/>
              <a:buChar char="•"/>
            </a:pPr>
            <a:r>
              <a:rPr lang="en-US" sz="2400" b="1" dirty="0">
                <a:solidFill>
                  <a:srgbClr val="FF0000"/>
                </a:solidFill>
                <a:latin typeface="Times New Roman" panose="02020603050405020304" pitchFamily="18" charset="0"/>
                <a:cs typeface="Times New Roman" panose="02020603050405020304" pitchFamily="18" charset="0"/>
              </a:rPr>
              <a:t>What happens to the travelling wave normally striking </a:t>
            </a:r>
            <a:r>
              <a:rPr lang="en-US" sz="2400" b="1" u="sng" dirty="0">
                <a:solidFill>
                  <a:srgbClr val="FF0000"/>
                </a:solidFill>
                <a:latin typeface="Times New Roman" panose="02020603050405020304" pitchFamily="18" charset="0"/>
                <a:cs typeface="Times New Roman" panose="02020603050405020304" pitchFamily="18" charset="0"/>
              </a:rPr>
              <a:t>a perfect conductor </a:t>
            </a:r>
            <a:r>
              <a:rPr lang="en-US" sz="2400" b="1" dirty="0">
                <a:solidFill>
                  <a:srgbClr val="FF0000"/>
                </a:solidFill>
                <a:latin typeface="Times New Roman" panose="02020603050405020304" pitchFamily="18" charset="0"/>
                <a:cs typeface="Times New Roman" panose="02020603050405020304" pitchFamily="18" charset="0"/>
              </a:rPr>
              <a:t>in terms of reflection and transmission coefficients?</a:t>
            </a:r>
          </a:p>
        </p:txBody>
      </p:sp>
      <p:sp>
        <p:nvSpPr>
          <p:cNvPr id="4" name="Slide Number Placeholder 3"/>
          <p:cNvSpPr>
            <a:spLocks noGrp="1"/>
          </p:cNvSpPr>
          <p:nvPr>
            <p:ph type="sldNum" sz="quarter" idx="12"/>
          </p:nvPr>
        </p:nvSpPr>
        <p:spPr/>
        <p:txBody>
          <a:bodyPr/>
          <a:lstStyle/>
          <a:p>
            <a:fld id="{F527AFB1-D122-4AAA-BF3A-ECD167F20DE5}" type="slidenum">
              <a:rPr lang="en-US" smtClean="0"/>
              <a:t>42</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931641"/>
              </p:ext>
            </p:extLst>
          </p:nvPr>
        </p:nvGraphicFramePr>
        <p:xfrm>
          <a:off x="809171" y="2453140"/>
          <a:ext cx="3065131" cy="2438173"/>
        </p:xfrm>
        <a:graphic>
          <a:graphicData uri="http://schemas.openxmlformats.org/presentationml/2006/ole">
            <mc:AlternateContent xmlns:mc="http://schemas.openxmlformats.org/markup-compatibility/2006">
              <mc:Choice xmlns:v="urn:schemas-microsoft-com:vml" Requires="v">
                <p:oleObj spid="_x0000_s25708" name="Equation" r:id="rId4" imgW="1117440" imgH="888840" progId="Equation.DSMT4">
                  <p:embed/>
                </p:oleObj>
              </mc:Choice>
              <mc:Fallback>
                <p:oleObj name="Equation" r:id="rId4" imgW="1117440" imgH="888840" progId="Equation.DSMT4">
                  <p:embed/>
                  <p:pic>
                    <p:nvPicPr>
                      <p:cNvPr id="0" name=""/>
                      <p:cNvPicPr/>
                      <p:nvPr/>
                    </p:nvPicPr>
                    <p:blipFill>
                      <a:blip r:embed="rId5"/>
                      <a:stretch>
                        <a:fillRect/>
                      </a:stretch>
                    </p:blipFill>
                    <p:spPr>
                      <a:xfrm>
                        <a:off x="809171" y="2453140"/>
                        <a:ext cx="3065131" cy="2438173"/>
                      </a:xfrm>
                      <a:prstGeom prst="rect">
                        <a:avLst/>
                      </a:prstGeom>
                    </p:spPr>
                  </p:pic>
                </p:oleObj>
              </mc:Fallback>
            </mc:AlternateContent>
          </a:graphicData>
        </a:graphic>
      </p:graphicFrame>
      <p:pic>
        <p:nvPicPr>
          <p:cNvPr id="10" name="Picture 9"/>
          <p:cNvPicPr>
            <a:picLocks noChangeAspect="1"/>
          </p:cNvPicPr>
          <p:nvPr/>
        </p:nvPicPr>
        <p:blipFill>
          <a:blip r:embed="rId6"/>
          <a:stretch>
            <a:fillRect/>
          </a:stretch>
        </p:blipFill>
        <p:spPr>
          <a:xfrm>
            <a:off x="6094800" y="3267043"/>
            <a:ext cx="2645932" cy="898557"/>
          </a:xfrm>
          <a:prstGeom prst="rect">
            <a:avLst/>
          </a:prstGeom>
        </p:spPr>
      </p:pic>
      <p:pic>
        <p:nvPicPr>
          <p:cNvPr id="11" name="Picture 10"/>
          <p:cNvPicPr>
            <a:picLocks noChangeAspect="1"/>
          </p:cNvPicPr>
          <p:nvPr/>
        </p:nvPicPr>
        <p:blipFill>
          <a:blip r:embed="rId7"/>
          <a:stretch>
            <a:fillRect/>
          </a:stretch>
        </p:blipFill>
        <p:spPr>
          <a:xfrm>
            <a:off x="6094800" y="4273974"/>
            <a:ext cx="2548528" cy="922140"/>
          </a:xfrm>
          <a:prstGeom prst="rect">
            <a:avLst/>
          </a:prstGeom>
        </p:spPr>
      </p:pic>
      <p:sp>
        <p:nvSpPr>
          <p:cNvPr id="13" name="TextBox 12"/>
          <p:cNvSpPr txBox="1"/>
          <p:nvPr/>
        </p:nvSpPr>
        <p:spPr>
          <a:xfrm>
            <a:off x="9571459" y="4043141"/>
            <a:ext cx="1982651"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Due to Z</a:t>
            </a:r>
            <a:r>
              <a:rPr lang="en-US" sz="2400" b="1" baseline="-25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 = 0</a:t>
            </a:r>
          </a:p>
        </p:txBody>
      </p:sp>
      <p:sp>
        <p:nvSpPr>
          <p:cNvPr id="14" name="Right Arrow 13"/>
          <p:cNvSpPr/>
          <p:nvPr/>
        </p:nvSpPr>
        <p:spPr>
          <a:xfrm>
            <a:off x="8702115" y="4085288"/>
            <a:ext cx="830727" cy="333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81388" y="3045942"/>
            <a:ext cx="6370390" cy="2710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689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0"/>
            <a:ext cx="10058400" cy="1450757"/>
          </a:xfrm>
        </p:spPr>
        <p:txBody>
          <a:bodyPr/>
          <a:lstStyle/>
          <a:p>
            <a:r>
              <a:rPr lang="en-US" b="1" dirty="0">
                <a:latin typeface="Times New Roman" panose="02020603050405020304" pitchFamily="18" charset="0"/>
                <a:cs typeface="Times New Roman" panose="02020603050405020304" pitchFamily="18" charset="0"/>
              </a:rPr>
              <a:t>Oblique incidence and Fresnel’s Equations for dielectrics</a:t>
            </a:r>
          </a:p>
        </p:txBody>
      </p:sp>
      <p:sp>
        <p:nvSpPr>
          <p:cNvPr id="3" name="Content Placeholder 2"/>
          <p:cNvSpPr>
            <a:spLocks noGrp="1"/>
          </p:cNvSpPr>
          <p:nvPr>
            <p:ph idx="1"/>
          </p:nvPr>
        </p:nvSpPr>
        <p:spPr>
          <a:xfrm>
            <a:off x="8810170" y="1845734"/>
            <a:ext cx="3381830" cy="4023360"/>
          </a:xfrm>
        </p:spPr>
        <p:txBody>
          <a:bodyPr>
            <a:no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same boundary conditions are still applied.</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Two cases have to be investigated : </a:t>
            </a:r>
          </a:p>
          <a:p>
            <a:pPr marL="457200" indent="-457200">
              <a:buAutoNum type="arabicParenBoth"/>
            </a:pPr>
            <a:r>
              <a:rPr lang="en-US" sz="2400" b="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perpendicular to the plane of incidence and</a:t>
            </a:r>
          </a:p>
          <a:p>
            <a:pPr marL="457200" indent="-457200">
              <a:buAutoNum type="arabicParenBoth"/>
            </a:pPr>
            <a:r>
              <a:rPr lang="en-US" sz="2400" b="1" dirty="0">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 perpendicular to the plane of incidence</a:t>
            </a:r>
          </a:p>
        </p:txBody>
      </p:sp>
      <p:sp>
        <p:nvSpPr>
          <p:cNvPr id="4" name="Slide Number Placeholder 3"/>
          <p:cNvSpPr>
            <a:spLocks noGrp="1"/>
          </p:cNvSpPr>
          <p:nvPr>
            <p:ph type="sldNum" sz="quarter" idx="12"/>
          </p:nvPr>
        </p:nvSpPr>
        <p:spPr/>
        <p:txBody>
          <a:bodyPr/>
          <a:lstStyle/>
          <a:p>
            <a:fld id="{F527AFB1-D122-4AAA-BF3A-ECD167F20DE5}" type="slidenum">
              <a:rPr lang="en-US" smtClean="0"/>
              <a:t>43</a:t>
            </a:fld>
            <a:endParaRPr lang="en-US"/>
          </a:p>
        </p:txBody>
      </p:sp>
      <p:pic>
        <p:nvPicPr>
          <p:cNvPr id="5" name="Picture 4"/>
          <p:cNvPicPr>
            <a:picLocks noChangeAspect="1"/>
          </p:cNvPicPr>
          <p:nvPr/>
        </p:nvPicPr>
        <p:blipFill>
          <a:blip r:embed="rId4"/>
          <a:stretch>
            <a:fillRect/>
          </a:stretch>
        </p:blipFill>
        <p:spPr>
          <a:xfrm>
            <a:off x="211566" y="1421554"/>
            <a:ext cx="8530367" cy="4871719"/>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41381910"/>
              </p:ext>
            </p:extLst>
          </p:nvPr>
        </p:nvGraphicFramePr>
        <p:xfrm>
          <a:off x="233753" y="5318548"/>
          <a:ext cx="3760888" cy="974043"/>
        </p:xfrm>
        <a:graphic>
          <a:graphicData uri="http://schemas.openxmlformats.org/presentationml/2006/ole">
            <mc:AlternateContent xmlns:mc="http://schemas.openxmlformats.org/markup-compatibility/2006">
              <mc:Choice xmlns:v="urn:schemas-microsoft-com:vml" Requires="v">
                <p:oleObj spid="_x0000_s26830" name="Equation" r:id="rId5" imgW="1765080" imgH="457200" progId="Equation.DSMT4">
                  <p:embed/>
                </p:oleObj>
              </mc:Choice>
              <mc:Fallback>
                <p:oleObj name="Equation" r:id="rId5" imgW="1765080" imgH="457200" progId="Equation.DSMT4">
                  <p:embed/>
                  <p:pic>
                    <p:nvPicPr>
                      <p:cNvPr id="0" name=""/>
                      <p:cNvPicPr/>
                      <p:nvPr/>
                    </p:nvPicPr>
                    <p:blipFill>
                      <a:blip r:embed="rId6"/>
                      <a:stretch>
                        <a:fillRect/>
                      </a:stretch>
                    </p:blipFill>
                    <p:spPr>
                      <a:xfrm>
                        <a:off x="233753" y="5318548"/>
                        <a:ext cx="3760888" cy="974043"/>
                      </a:xfrm>
                      <a:prstGeom prst="rect">
                        <a:avLst/>
                      </a:prstGeom>
                      <a:solidFill>
                        <a:srgbClr val="FFFF00"/>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20048139"/>
              </p:ext>
            </p:extLst>
          </p:nvPr>
        </p:nvGraphicFramePr>
        <p:xfrm>
          <a:off x="4205288" y="5318125"/>
          <a:ext cx="4329112" cy="974725"/>
        </p:xfrm>
        <a:graphic>
          <a:graphicData uri="http://schemas.openxmlformats.org/presentationml/2006/ole">
            <mc:AlternateContent xmlns:mc="http://schemas.openxmlformats.org/markup-compatibility/2006">
              <mc:Choice xmlns:v="urn:schemas-microsoft-com:vml" Requires="v">
                <p:oleObj spid="_x0000_s26831" name="Equation" r:id="rId7" imgW="2031840" imgH="457200" progId="Equation.DSMT4">
                  <p:embed/>
                </p:oleObj>
              </mc:Choice>
              <mc:Fallback>
                <p:oleObj name="Equation" r:id="rId7" imgW="2031840" imgH="457200" progId="Equation.DSMT4">
                  <p:embed/>
                  <p:pic>
                    <p:nvPicPr>
                      <p:cNvPr id="0" name=""/>
                      <p:cNvPicPr/>
                      <p:nvPr/>
                    </p:nvPicPr>
                    <p:blipFill>
                      <a:blip r:embed="rId8"/>
                      <a:stretch>
                        <a:fillRect/>
                      </a:stretch>
                    </p:blipFill>
                    <p:spPr>
                      <a:xfrm>
                        <a:off x="4205288" y="5318125"/>
                        <a:ext cx="4329112" cy="974725"/>
                      </a:xfrm>
                      <a:prstGeom prst="rect">
                        <a:avLst/>
                      </a:prstGeom>
                      <a:solidFill>
                        <a:srgbClr val="FFFF00"/>
                      </a:solidFill>
                    </p:spPr>
                  </p:pic>
                </p:oleObj>
              </mc:Fallback>
            </mc:AlternateContent>
          </a:graphicData>
        </a:graphic>
      </p:graphicFrame>
      <p:sp>
        <p:nvSpPr>
          <p:cNvPr id="8" name="TextBox 7"/>
          <p:cNvSpPr txBox="1"/>
          <p:nvPr/>
        </p:nvSpPr>
        <p:spPr>
          <a:xfrm>
            <a:off x="9216570" y="5584705"/>
            <a:ext cx="2975430" cy="707886"/>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Verify the direction of H</a:t>
            </a:r>
            <a:r>
              <a:rPr lang="en-US" sz="2000" b="1" baseline="-25000" dirty="0">
                <a:solidFill>
                  <a:srgbClr val="FF0000"/>
                </a:solidFill>
                <a:latin typeface="Times New Roman" panose="02020603050405020304" pitchFamily="18" charset="0"/>
                <a:cs typeface="Times New Roman" panose="02020603050405020304" pitchFamily="18" charset="0"/>
              </a:rPr>
              <a:t>i</a:t>
            </a:r>
            <a:r>
              <a:rPr lang="en-US" sz="2000" b="1" dirty="0">
                <a:solidFill>
                  <a:srgbClr val="FF0000"/>
                </a:solidFill>
                <a:latin typeface="Times New Roman" panose="02020603050405020304" pitchFamily="18" charset="0"/>
                <a:cs typeface="Times New Roman" panose="02020603050405020304" pitchFamily="18" charset="0"/>
              </a:rPr>
              <a:t> in the figure.</a:t>
            </a:r>
          </a:p>
        </p:txBody>
      </p:sp>
      <p:sp>
        <p:nvSpPr>
          <p:cNvPr id="9" name="TextBox 8">
            <a:extLst>
              <a:ext uri="{FF2B5EF4-FFF2-40B4-BE49-F238E27FC236}">
                <a16:creationId xmlns:a16="http://schemas.microsoft.com/office/drawing/2014/main" id="{2D5332DE-0AE5-4433-937D-F480A1CF95DF}"/>
              </a:ext>
            </a:extLst>
          </p:cNvPr>
          <p:cNvSpPr txBox="1"/>
          <p:nvPr/>
        </p:nvSpPr>
        <p:spPr>
          <a:xfrm>
            <a:off x="2743200" y="4274545"/>
            <a:ext cx="1949986"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H perpendicular </a:t>
            </a:r>
          </a:p>
        </p:txBody>
      </p:sp>
      <p:sp>
        <p:nvSpPr>
          <p:cNvPr id="10" name="TextBox 9">
            <a:extLst>
              <a:ext uri="{FF2B5EF4-FFF2-40B4-BE49-F238E27FC236}">
                <a16:creationId xmlns:a16="http://schemas.microsoft.com/office/drawing/2014/main" id="{2F41D13E-BEF0-401F-BC0D-69A97F49CEBA}"/>
              </a:ext>
            </a:extLst>
          </p:cNvPr>
          <p:cNvSpPr txBox="1"/>
          <p:nvPr/>
        </p:nvSpPr>
        <p:spPr>
          <a:xfrm>
            <a:off x="6523823" y="4274545"/>
            <a:ext cx="1949986"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E perpendicular </a:t>
            </a:r>
          </a:p>
        </p:txBody>
      </p:sp>
    </p:spTree>
    <p:extLst>
      <p:ext uri="{BB962C8B-B14F-4D97-AF65-F5344CB8AC3E}">
        <p14:creationId xmlns:p14="http://schemas.microsoft.com/office/powerpoint/2010/main" val="340865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Reflection and transmission coefficients : oblique incidence</a:t>
            </a:r>
          </a:p>
        </p:txBody>
      </p:sp>
      <p:sp>
        <p:nvSpPr>
          <p:cNvPr id="4" name="Slide Number Placeholder 3"/>
          <p:cNvSpPr>
            <a:spLocks noGrp="1"/>
          </p:cNvSpPr>
          <p:nvPr>
            <p:ph type="sldNum" sz="quarter" idx="12"/>
          </p:nvPr>
        </p:nvSpPr>
        <p:spPr/>
        <p:txBody>
          <a:bodyPr/>
          <a:lstStyle/>
          <a:p>
            <a:fld id="{F527AFB1-D122-4AAA-BF3A-ECD167F20DE5}" type="slidenum">
              <a:rPr lang="en-US" smtClean="0"/>
              <a:t>44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654329192"/>
              </p:ext>
            </p:extLst>
          </p:nvPr>
        </p:nvGraphicFramePr>
        <p:xfrm>
          <a:off x="412750" y="2763838"/>
          <a:ext cx="4981575" cy="2438400"/>
        </p:xfrm>
        <a:graphic>
          <a:graphicData uri="http://schemas.openxmlformats.org/presentationml/2006/ole">
            <mc:AlternateContent xmlns:mc="http://schemas.openxmlformats.org/markup-compatibility/2006">
              <mc:Choice xmlns:v="urn:schemas-microsoft-com:vml" Requires="v">
                <p:oleObj spid="_x0000_s27856" name="Equation" r:id="rId3" imgW="1815840" imgH="888840" progId="Equation.DSMT4">
                  <p:embed/>
                </p:oleObj>
              </mc:Choice>
              <mc:Fallback>
                <p:oleObj name="Equation" r:id="rId3" imgW="1815840" imgH="888840" progId="Equation.DSMT4">
                  <p:embed/>
                  <p:pic>
                    <p:nvPicPr>
                      <p:cNvPr id="0" name=""/>
                      <p:cNvPicPr/>
                      <p:nvPr/>
                    </p:nvPicPr>
                    <p:blipFill>
                      <a:blip r:embed="rId4"/>
                      <a:stretch>
                        <a:fillRect/>
                      </a:stretch>
                    </p:blipFill>
                    <p:spPr>
                      <a:xfrm>
                        <a:off x="412750" y="2763838"/>
                        <a:ext cx="4981575" cy="2438400"/>
                      </a:xfrm>
                      <a:prstGeom prst="rect">
                        <a:avLst/>
                      </a:prstGeom>
                    </p:spPr>
                  </p:pic>
                </p:oleObj>
              </mc:Fallback>
            </mc:AlternateContent>
          </a:graphicData>
        </a:graphic>
      </p:graphicFrame>
      <p:sp>
        <p:nvSpPr>
          <p:cNvPr id="6" name="TextBox 5"/>
          <p:cNvSpPr txBox="1"/>
          <p:nvPr/>
        </p:nvSpPr>
        <p:spPr>
          <a:xfrm>
            <a:off x="1097280" y="1740508"/>
            <a:ext cx="3614057"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For H perpendicular to the plane of incidence</a:t>
            </a:r>
          </a:p>
        </p:txBody>
      </p:sp>
      <p:sp>
        <p:nvSpPr>
          <p:cNvPr id="7" name="Content Placeholder 6"/>
          <p:cNvSpPr txBox="1">
            <a:spLocks noGrp="1"/>
          </p:cNvSpPr>
          <p:nvPr>
            <p:ph idx="1"/>
          </p:nvPr>
        </p:nvSpPr>
        <p:spPr>
          <a:xfrm>
            <a:off x="7498081" y="1814375"/>
            <a:ext cx="3474719" cy="757130"/>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For E perpendicular to the plane of incidence</a:t>
            </a:r>
          </a:p>
        </p:txBody>
      </p:sp>
      <p:graphicFrame>
        <p:nvGraphicFramePr>
          <p:cNvPr id="8" name="Object 7"/>
          <p:cNvGraphicFramePr>
            <a:graphicFrameLocks noChangeAspect="1"/>
          </p:cNvGraphicFramePr>
          <p:nvPr>
            <p:extLst>
              <p:ext uri="{D42A27DB-BD31-4B8C-83A1-F6EECF244321}">
                <p14:modId xmlns:p14="http://schemas.microsoft.com/office/powerpoint/2010/main" val="3036135697"/>
              </p:ext>
            </p:extLst>
          </p:nvPr>
        </p:nvGraphicFramePr>
        <p:xfrm>
          <a:off x="6827837" y="2764064"/>
          <a:ext cx="4144963" cy="2438400"/>
        </p:xfrm>
        <a:graphic>
          <a:graphicData uri="http://schemas.openxmlformats.org/presentationml/2006/ole">
            <mc:AlternateContent xmlns:mc="http://schemas.openxmlformats.org/markup-compatibility/2006">
              <mc:Choice xmlns:v="urn:schemas-microsoft-com:vml" Requires="v">
                <p:oleObj spid="_x0000_s27857" name="Equation" r:id="rId5" imgW="1511280" imgH="888840" progId="Equation.DSMT4">
                  <p:embed/>
                </p:oleObj>
              </mc:Choice>
              <mc:Fallback>
                <p:oleObj name="Equation" r:id="rId5" imgW="1511280" imgH="888840" progId="Equation.DSMT4">
                  <p:embed/>
                  <p:pic>
                    <p:nvPicPr>
                      <p:cNvPr id="0" name=""/>
                      <p:cNvPicPr/>
                      <p:nvPr/>
                    </p:nvPicPr>
                    <p:blipFill>
                      <a:blip r:embed="rId6"/>
                      <a:stretch>
                        <a:fillRect/>
                      </a:stretch>
                    </p:blipFill>
                    <p:spPr>
                      <a:xfrm>
                        <a:off x="6827837" y="2764064"/>
                        <a:ext cx="4144963" cy="2438400"/>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A2BE9ED8-06A0-407F-87F9-E3F99F309048}"/>
                  </a:ext>
                </a:extLst>
              </p:cNvPr>
              <p:cNvSpPr txBox="1"/>
              <p:nvPr/>
            </p:nvSpPr>
            <p:spPr>
              <a:xfrm>
                <a:off x="242372" y="2985571"/>
                <a:ext cx="738130" cy="595228"/>
              </a:xfrm>
              <a:prstGeom prst="rect">
                <a:avLst/>
              </a:prstGeom>
              <a:solidFill>
                <a:schemeClr val="bg1"/>
              </a:solid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𝑅</m:t>
                          </m:r>
                        </m:e>
                        <m:sub>
                          <m:r>
                            <a:rPr lang="en-US" sz="3200" i="1" smtClean="0">
                              <a:latin typeface="Cambria Math" panose="02040503050406030204" pitchFamily="18" charset="0"/>
                              <a:ea typeface="Cambria Math" panose="02040503050406030204" pitchFamily="18" charset="0"/>
                            </a:rPr>
                            <m:t>∥</m:t>
                          </m:r>
                        </m:sub>
                      </m:sSub>
                    </m:oMath>
                  </m:oMathPara>
                </a14:m>
                <a:endParaRPr lang="en-US" dirty="0"/>
              </a:p>
            </p:txBody>
          </p:sp>
        </mc:Choice>
        <mc:Fallback>
          <p:sp>
            <p:nvSpPr>
              <p:cNvPr id="3" name="TextBox 2">
                <a:extLst>
                  <a:ext uri="{FF2B5EF4-FFF2-40B4-BE49-F238E27FC236}">
                    <a16:creationId xmlns:a16="http://schemas.microsoft.com/office/drawing/2014/main" id="{A2BE9ED8-06A0-407F-87F9-E3F99F309048}"/>
                  </a:ext>
                </a:extLst>
              </p:cNvPr>
              <p:cNvSpPr txBox="1">
                <a:spLocks noRot="1" noChangeAspect="1" noMove="1" noResize="1" noEditPoints="1" noAdjustHandles="1" noChangeArrowheads="1" noChangeShapeType="1" noTextEdit="1"/>
              </p:cNvSpPr>
              <p:nvPr/>
            </p:nvSpPr>
            <p:spPr>
              <a:xfrm>
                <a:off x="242372" y="2985571"/>
                <a:ext cx="738130" cy="59522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2919DAEE-1D6A-485C-91A8-42AF9BAA1EBB}"/>
                  </a:ext>
                </a:extLst>
              </p:cNvPr>
              <p:cNvSpPr txBox="1"/>
              <p:nvPr/>
            </p:nvSpPr>
            <p:spPr>
              <a:xfrm>
                <a:off x="242372" y="4309663"/>
                <a:ext cx="738130" cy="595228"/>
              </a:xfrm>
              <a:prstGeom prst="rect">
                <a:avLst/>
              </a:prstGeom>
              <a:solidFill>
                <a:schemeClr val="bg1"/>
              </a:solid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𝑇</m:t>
                          </m:r>
                        </m:e>
                        <m:sub>
                          <m:r>
                            <a:rPr lang="en-US" sz="3200" i="1" smtClean="0">
                              <a:latin typeface="Cambria Math" panose="02040503050406030204" pitchFamily="18" charset="0"/>
                              <a:ea typeface="Cambria Math" panose="02040503050406030204" pitchFamily="18" charset="0"/>
                            </a:rPr>
                            <m:t>∥</m:t>
                          </m:r>
                        </m:sub>
                      </m:sSub>
                    </m:oMath>
                  </m:oMathPara>
                </a14:m>
                <a:endParaRPr lang="en-US" dirty="0"/>
              </a:p>
            </p:txBody>
          </p:sp>
        </mc:Choice>
        <mc:Fallback>
          <p:sp>
            <p:nvSpPr>
              <p:cNvPr id="10" name="TextBox 9">
                <a:extLst>
                  <a:ext uri="{FF2B5EF4-FFF2-40B4-BE49-F238E27FC236}">
                    <a16:creationId xmlns:a16="http://schemas.microsoft.com/office/drawing/2014/main" id="{2919DAEE-1D6A-485C-91A8-42AF9BAA1EBB}"/>
                  </a:ext>
                </a:extLst>
              </p:cNvPr>
              <p:cNvSpPr txBox="1">
                <a:spLocks noRot="1" noChangeAspect="1" noMove="1" noResize="1" noEditPoints="1" noAdjustHandles="1" noChangeArrowheads="1" noChangeShapeType="1" noTextEdit="1"/>
              </p:cNvSpPr>
              <p:nvPr/>
            </p:nvSpPr>
            <p:spPr>
              <a:xfrm>
                <a:off x="242372" y="4309663"/>
                <a:ext cx="738130" cy="595228"/>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995771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Reflection and transmission coefficients in terms of refractive index </a:t>
            </a:r>
            <a:r>
              <a:rPr lang="en-US" b="1" i="1" dirty="0">
                <a:latin typeface="Times New Roman" panose="02020603050405020304" pitchFamily="18" charset="0"/>
                <a:cs typeface="Times New Roman" panose="02020603050405020304" pitchFamily="18" charset="0"/>
              </a:rPr>
              <a:t>n</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Since</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reflection and transmission coefficients can be expressed in terms of refractive indices of incident (</a:t>
            </a:r>
            <a:r>
              <a:rPr lang="en-US" sz="2400" i="1" dirty="0">
                <a:latin typeface="Times New Roman" panose="02020603050405020304" pitchFamily="18" charset="0"/>
                <a:cs typeface="Times New Roman" panose="02020603050405020304" pitchFamily="18" charset="0"/>
              </a:rPr>
              <a:t>n</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transmitted (</a:t>
            </a:r>
            <a:r>
              <a:rPr lang="en-US" sz="2400" i="1" dirty="0">
                <a:latin typeface="Times New Roman" panose="02020603050405020304" pitchFamily="18" charset="0"/>
                <a:cs typeface="Times New Roman" panose="02020603050405020304" pitchFamily="18" charset="0"/>
              </a:rPr>
              <a:t>n</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)media. </a:t>
            </a:r>
          </a:p>
        </p:txBody>
      </p:sp>
      <p:sp>
        <p:nvSpPr>
          <p:cNvPr id="4" name="Slide Number Placeholder 3"/>
          <p:cNvSpPr>
            <a:spLocks noGrp="1"/>
          </p:cNvSpPr>
          <p:nvPr>
            <p:ph type="sldNum" sz="quarter" idx="12"/>
          </p:nvPr>
        </p:nvSpPr>
        <p:spPr/>
        <p:txBody>
          <a:bodyPr/>
          <a:lstStyle/>
          <a:p>
            <a:fld id="{F527AFB1-D122-4AAA-BF3A-ECD167F20DE5}" type="slidenum">
              <a:rPr lang="en-US" smtClean="0"/>
              <a:t>45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715819268"/>
              </p:ext>
            </p:extLst>
          </p:nvPr>
        </p:nvGraphicFramePr>
        <p:xfrm>
          <a:off x="2960914" y="1737360"/>
          <a:ext cx="4953592" cy="1001258"/>
        </p:xfrm>
        <a:graphic>
          <a:graphicData uri="http://schemas.openxmlformats.org/presentationml/2006/ole">
            <mc:AlternateContent xmlns:mc="http://schemas.openxmlformats.org/markup-compatibility/2006">
              <mc:Choice xmlns:v="urn:schemas-microsoft-com:vml" Requires="v">
                <p:oleObj spid="_x0000_s28975" name="Equation" r:id="rId3" imgW="2387520" imgH="482400" progId="Equation.DSMT4">
                  <p:embed/>
                </p:oleObj>
              </mc:Choice>
              <mc:Fallback>
                <p:oleObj name="Equation" r:id="rId3" imgW="2387520" imgH="482400" progId="Equation.DSMT4">
                  <p:embed/>
                  <p:pic>
                    <p:nvPicPr>
                      <p:cNvPr id="0" name=""/>
                      <p:cNvPicPr/>
                      <p:nvPr/>
                    </p:nvPicPr>
                    <p:blipFill>
                      <a:blip r:embed="rId4"/>
                      <a:stretch>
                        <a:fillRect/>
                      </a:stretch>
                    </p:blipFill>
                    <p:spPr>
                      <a:xfrm>
                        <a:off x="2960914" y="1737360"/>
                        <a:ext cx="4953592" cy="100125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70120162"/>
              </p:ext>
            </p:extLst>
          </p:nvPr>
        </p:nvGraphicFramePr>
        <p:xfrm>
          <a:off x="1006475" y="3857625"/>
          <a:ext cx="3570288" cy="1797050"/>
        </p:xfrm>
        <a:graphic>
          <a:graphicData uri="http://schemas.openxmlformats.org/presentationml/2006/ole">
            <mc:AlternateContent xmlns:mc="http://schemas.openxmlformats.org/markup-compatibility/2006">
              <mc:Choice xmlns:v="urn:schemas-microsoft-com:vml" Requires="v">
                <p:oleObj spid="_x0000_s28976" name="Equation" r:id="rId5" imgW="1765080" imgH="888840" progId="Equation.DSMT4">
                  <p:embed/>
                </p:oleObj>
              </mc:Choice>
              <mc:Fallback>
                <p:oleObj name="Equation" r:id="rId5" imgW="1765080" imgH="888840" progId="Equation.DSMT4">
                  <p:embed/>
                  <p:pic>
                    <p:nvPicPr>
                      <p:cNvPr id="0" name=""/>
                      <p:cNvPicPr/>
                      <p:nvPr/>
                    </p:nvPicPr>
                    <p:blipFill>
                      <a:blip r:embed="rId6"/>
                      <a:stretch>
                        <a:fillRect/>
                      </a:stretch>
                    </p:blipFill>
                    <p:spPr>
                      <a:xfrm>
                        <a:off x="1006475" y="3857625"/>
                        <a:ext cx="3570288" cy="17970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54363263"/>
              </p:ext>
            </p:extLst>
          </p:nvPr>
        </p:nvGraphicFramePr>
        <p:xfrm>
          <a:off x="7186613" y="3857625"/>
          <a:ext cx="3094037" cy="1882775"/>
        </p:xfrm>
        <a:graphic>
          <a:graphicData uri="http://schemas.openxmlformats.org/presentationml/2006/ole">
            <mc:AlternateContent xmlns:mc="http://schemas.openxmlformats.org/markup-compatibility/2006">
              <mc:Choice xmlns:v="urn:schemas-microsoft-com:vml" Requires="v">
                <p:oleObj spid="_x0000_s28977" name="Equation" r:id="rId7" imgW="1460160" imgH="888840" progId="Equation.DSMT4">
                  <p:embed/>
                </p:oleObj>
              </mc:Choice>
              <mc:Fallback>
                <p:oleObj name="Equation" r:id="rId7" imgW="1460160" imgH="888840" progId="Equation.DSMT4">
                  <p:embed/>
                  <p:pic>
                    <p:nvPicPr>
                      <p:cNvPr id="0" name=""/>
                      <p:cNvPicPr/>
                      <p:nvPr/>
                    </p:nvPicPr>
                    <p:blipFill>
                      <a:blip r:embed="rId8"/>
                      <a:stretch>
                        <a:fillRect/>
                      </a:stretch>
                    </p:blipFill>
                    <p:spPr>
                      <a:xfrm>
                        <a:off x="7186613" y="3857625"/>
                        <a:ext cx="3094037" cy="1882775"/>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AB657CAF-6998-4FE9-9E30-D78E285D4B41}"/>
                  </a:ext>
                </a:extLst>
              </p:cNvPr>
              <p:cNvSpPr txBox="1"/>
              <p:nvPr/>
            </p:nvSpPr>
            <p:spPr>
              <a:xfrm>
                <a:off x="898977" y="3857414"/>
                <a:ext cx="334912" cy="595228"/>
              </a:xfrm>
              <a:prstGeom prst="rect">
                <a:avLst/>
              </a:prstGeom>
              <a:solidFill>
                <a:schemeClr val="bg1"/>
              </a:solid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𝑅</m:t>
                          </m:r>
                        </m:e>
                        <m:sub>
                          <m:r>
                            <a:rPr lang="en-US" sz="3200" i="1" smtClean="0">
                              <a:latin typeface="Cambria Math" panose="02040503050406030204" pitchFamily="18" charset="0"/>
                              <a:ea typeface="Cambria Math" panose="02040503050406030204" pitchFamily="18" charset="0"/>
                            </a:rPr>
                            <m:t>∥</m:t>
                          </m:r>
                        </m:sub>
                      </m:sSub>
                    </m:oMath>
                  </m:oMathPara>
                </a14:m>
                <a:endParaRPr lang="en-US" dirty="0"/>
              </a:p>
            </p:txBody>
          </p:sp>
        </mc:Choice>
        <mc:Fallback>
          <p:sp>
            <p:nvSpPr>
              <p:cNvPr id="8" name="TextBox 7">
                <a:extLst>
                  <a:ext uri="{FF2B5EF4-FFF2-40B4-BE49-F238E27FC236}">
                    <a16:creationId xmlns:a16="http://schemas.microsoft.com/office/drawing/2014/main" id="{AB657CAF-6998-4FE9-9E30-D78E285D4B41}"/>
                  </a:ext>
                </a:extLst>
              </p:cNvPr>
              <p:cNvSpPr txBox="1">
                <a:spLocks noRot="1" noChangeAspect="1" noMove="1" noResize="1" noEditPoints="1" noAdjustHandles="1" noChangeArrowheads="1" noChangeShapeType="1" noTextEdit="1"/>
              </p:cNvSpPr>
              <p:nvPr/>
            </p:nvSpPr>
            <p:spPr>
              <a:xfrm>
                <a:off x="898977" y="3857414"/>
                <a:ext cx="334912" cy="595228"/>
              </a:xfrm>
              <a:prstGeom prst="rect">
                <a:avLst/>
              </a:prstGeom>
              <a:blipFill>
                <a:blip r:embed="rId9"/>
                <a:stretch>
                  <a:fillRect r="-3636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129C7A01-4A8B-4003-8A4B-0C831A95FF02}"/>
                  </a:ext>
                </a:extLst>
              </p:cNvPr>
              <p:cNvSpPr txBox="1"/>
              <p:nvPr/>
            </p:nvSpPr>
            <p:spPr>
              <a:xfrm>
                <a:off x="637410" y="4799012"/>
                <a:ext cx="738130" cy="595228"/>
              </a:xfrm>
              <a:prstGeom prst="rect">
                <a:avLst/>
              </a:prstGeom>
              <a:solidFill>
                <a:schemeClr val="bg1"/>
              </a:solid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𝑇</m:t>
                          </m:r>
                        </m:e>
                        <m:sub>
                          <m:r>
                            <a:rPr lang="en-US" sz="3200" i="1" smtClean="0">
                              <a:latin typeface="Cambria Math" panose="02040503050406030204" pitchFamily="18" charset="0"/>
                              <a:ea typeface="Cambria Math" panose="02040503050406030204" pitchFamily="18" charset="0"/>
                            </a:rPr>
                            <m:t>∥</m:t>
                          </m:r>
                        </m:sub>
                      </m:sSub>
                    </m:oMath>
                  </m:oMathPara>
                </a14:m>
                <a:endParaRPr lang="en-US" dirty="0"/>
              </a:p>
            </p:txBody>
          </p:sp>
        </mc:Choice>
        <mc:Fallback>
          <p:sp>
            <p:nvSpPr>
              <p:cNvPr id="9" name="TextBox 8">
                <a:extLst>
                  <a:ext uri="{FF2B5EF4-FFF2-40B4-BE49-F238E27FC236}">
                    <a16:creationId xmlns:a16="http://schemas.microsoft.com/office/drawing/2014/main" id="{129C7A01-4A8B-4003-8A4B-0C831A95FF02}"/>
                  </a:ext>
                </a:extLst>
              </p:cNvPr>
              <p:cNvSpPr txBox="1">
                <a:spLocks noRot="1" noChangeAspect="1" noMove="1" noResize="1" noEditPoints="1" noAdjustHandles="1" noChangeArrowheads="1" noChangeShapeType="1" noTextEdit="1"/>
              </p:cNvSpPr>
              <p:nvPr/>
            </p:nvSpPr>
            <p:spPr>
              <a:xfrm>
                <a:off x="637410" y="4799012"/>
                <a:ext cx="738130" cy="595228"/>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267250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Fresnel’s equations</a:t>
            </a:r>
          </a:p>
        </p:txBody>
      </p:sp>
      <p:sp>
        <p:nvSpPr>
          <p:cNvPr id="3" name="Content Placeholder 2"/>
          <p:cNvSpPr>
            <a:spLocks noGrp="1"/>
          </p:cNvSpPr>
          <p:nvPr>
            <p:ph idx="1"/>
          </p:nvPr>
        </p:nvSpPr>
        <p:spPr>
          <a:xfrm>
            <a:off x="836023" y="4259460"/>
            <a:ext cx="10789920" cy="1718008"/>
          </a:xfrm>
        </p:spPr>
        <p:txBody>
          <a:bodyPr>
            <a:normAutofit/>
          </a:bodyPr>
          <a:lstStyle/>
          <a:p>
            <a:r>
              <a:rPr lang="en-US" sz="2400" b="1" dirty="0">
                <a:solidFill>
                  <a:srgbClr val="FF0000"/>
                </a:solidFill>
                <a:latin typeface="Times New Roman" panose="02020603050405020304" pitchFamily="18" charset="0"/>
                <a:cs typeface="Times New Roman" panose="02020603050405020304" pitchFamily="18" charset="0"/>
              </a:rPr>
              <a:t>What are the reflection coefficients at the normal incidence in terms of refractive indices?</a:t>
            </a:r>
          </a:p>
        </p:txBody>
      </p:sp>
      <p:sp>
        <p:nvSpPr>
          <p:cNvPr id="4" name="Slide Number Placeholder 3"/>
          <p:cNvSpPr>
            <a:spLocks noGrp="1"/>
          </p:cNvSpPr>
          <p:nvPr>
            <p:ph type="sldNum" sz="quarter" idx="12"/>
          </p:nvPr>
        </p:nvSpPr>
        <p:spPr/>
        <p:txBody>
          <a:bodyPr/>
          <a:lstStyle/>
          <a:p>
            <a:fld id="{F527AFB1-D122-4AAA-BF3A-ECD167F20DE5}" type="slidenum">
              <a:rPr lang="en-US" smtClean="0"/>
              <a:t>46</a:t>
            </a:fld>
            <a:endParaRPr lang="en-US"/>
          </a:p>
        </p:txBody>
      </p:sp>
      <p:pic>
        <p:nvPicPr>
          <p:cNvPr id="5" name="Picture 4"/>
          <p:cNvPicPr>
            <a:picLocks noChangeAspect="1"/>
          </p:cNvPicPr>
          <p:nvPr/>
        </p:nvPicPr>
        <p:blipFill>
          <a:blip r:embed="rId2"/>
          <a:stretch>
            <a:fillRect/>
          </a:stretch>
        </p:blipFill>
        <p:spPr>
          <a:xfrm>
            <a:off x="2011797" y="1845734"/>
            <a:ext cx="7559480" cy="2305352"/>
          </a:xfrm>
          <a:prstGeom prst="rect">
            <a:avLst/>
          </a:prstGeom>
        </p:spPr>
      </p:pic>
      <p:pic>
        <p:nvPicPr>
          <p:cNvPr id="6" name="Picture 5"/>
          <p:cNvPicPr>
            <a:picLocks noChangeAspect="1"/>
          </p:cNvPicPr>
          <p:nvPr/>
        </p:nvPicPr>
        <p:blipFill>
          <a:blip r:embed="rId3"/>
          <a:stretch>
            <a:fillRect/>
          </a:stretch>
        </p:blipFill>
        <p:spPr>
          <a:xfrm>
            <a:off x="3628404" y="4890592"/>
            <a:ext cx="4377738" cy="1195250"/>
          </a:xfrm>
          <a:prstGeom prst="rect">
            <a:avLst/>
          </a:prstGeom>
        </p:spPr>
      </p:pic>
      <p:sp>
        <p:nvSpPr>
          <p:cNvPr id="7" name="Rectangle 6"/>
          <p:cNvSpPr/>
          <p:nvPr/>
        </p:nvSpPr>
        <p:spPr>
          <a:xfrm>
            <a:off x="3425371" y="4775200"/>
            <a:ext cx="4746172" cy="148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241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27AFB1-D122-4AAA-BF3A-ECD167F20DE5}" type="slidenum">
              <a:rPr lang="en-US" smtClean="0"/>
              <a:t>47</a:t>
            </a:fld>
            <a:endParaRPr lang="en-US"/>
          </a:p>
        </p:txBody>
      </p:sp>
      <p:pic>
        <p:nvPicPr>
          <p:cNvPr id="5" name="Picture 4"/>
          <p:cNvPicPr>
            <a:picLocks noChangeAspect="1"/>
          </p:cNvPicPr>
          <p:nvPr/>
        </p:nvPicPr>
        <p:blipFill>
          <a:blip r:embed="rId3"/>
          <a:stretch>
            <a:fillRect/>
          </a:stretch>
        </p:blipFill>
        <p:spPr>
          <a:xfrm>
            <a:off x="333827" y="165466"/>
            <a:ext cx="7421774" cy="6692534"/>
          </a:xfrm>
          <a:prstGeom prst="rect">
            <a:avLst/>
          </a:prstGeom>
        </p:spPr>
      </p:pic>
      <p:sp>
        <p:nvSpPr>
          <p:cNvPr id="6" name="TextBox 5"/>
          <p:cNvSpPr txBox="1"/>
          <p:nvPr/>
        </p:nvSpPr>
        <p:spPr>
          <a:xfrm>
            <a:off x="7968342" y="1088571"/>
            <a:ext cx="3657600"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Brewster angle or polarizing angle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B</a:t>
            </a:r>
            <a:r>
              <a:rPr lang="en-US" sz="2400" dirty="0">
                <a:latin typeface="Times New Roman" panose="02020603050405020304" pitchFamily="18" charset="0"/>
                <a:cs typeface="Times New Roman" panose="02020603050405020304" pitchFamily="18" charset="0"/>
                <a:sym typeface="Symbol" panose="05050102010706020507" pitchFamily="18" charset="2"/>
              </a:rPr>
              <a:t>  can be found from</a:t>
            </a:r>
            <a:endParaRPr lang="en-US" sz="2400" dirty="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658505028"/>
              </p:ext>
            </p:extLst>
          </p:nvPr>
        </p:nvGraphicFramePr>
        <p:xfrm>
          <a:off x="8359485" y="2476148"/>
          <a:ext cx="2434637" cy="600321"/>
        </p:xfrm>
        <a:graphic>
          <a:graphicData uri="http://schemas.openxmlformats.org/presentationml/2006/ole">
            <mc:AlternateContent xmlns:mc="http://schemas.openxmlformats.org/markup-compatibility/2006">
              <mc:Choice xmlns:v="urn:schemas-microsoft-com:vml" Requires="v">
                <p:oleObj spid="_x0000_s29889" name="Equation" r:id="rId4" imgW="927000" imgH="228600" progId="Equation.DSMT4">
                  <p:embed/>
                </p:oleObj>
              </mc:Choice>
              <mc:Fallback>
                <p:oleObj name="Equation" r:id="rId4" imgW="927000" imgH="228600" progId="Equation.DSMT4">
                  <p:embed/>
                  <p:pic>
                    <p:nvPicPr>
                      <p:cNvPr id="0" name=""/>
                      <p:cNvPicPr/>
                      <p:nvPr/>
                    </p:nvPicPr>
                    <p:blipFill>
                      <a:blip r:embed="rId5"/>
                      <a:stretch>
                        <a:fillRect/>
                      </a:stretch>
                    </p:blipFill>
                    <p:spPr>
                      <a:xfrm>
                        <a:off x="8359485" y="2476148"/>
                        <a:ext cx="2434637" cy="600321"/>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4076D44-C9D2-43EE-B84C-3A58E46C01C2}"/>
                  </a:ext>
                </a:extLst>
              </p:cNvPr>
              <p:cNvSpPr txBox="1"/>
              <p:nvPr/>
            </p:nvSpPr>
            <p:spPr>
              <a:xfrm>
                <a:off x="8207566" y="3429000"/>
                <a:ext cx="3418376" cy="2014975"/>
              </a:xfrm>
              <a:prstGeom prst="rect">
                <a:avLst/>
              </a:prstGeom>
              <a:solidFill>
                <a:srgbClr val="FFFF00"/>
              </a:solidFill>
            </p:spPr>
            <p:txBody>
              <a:bodyPr wrap="square" rtlCol="0">
                <a:spAutoFit/>
              </a:bodyPr>
              <a:lstStyle/>
              <a:p>
                <a:r>
                  <a:rPr lang="en-US" dirty="0"/>
                  <a:t>Recall :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tan</m:t>
                            </m:r>
                          </m:fName>
                          <m:e>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𝜙</m:t>
                                </m:r>
                              </m:e>
                            </m:d>
                          </m:e>
                        </m:func>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tan</m:t>
                            </m:r>
                          </m:fName>
                          <m:e>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𝜙</m:t>
                                </m:r>
                              </m:e>
                            </m:d>
                          </m:e>
                        </m:func>
                      </m:den>
                    </m:f>
                  </m:oMath>
                </a14:m>
                <a:endParaRPr lang="en-US" dirty="0"/>
              </a:p>
              <a:p>
                <a14:m>
                  <m:oMath xmlns:m="http://schemas.openxmlformats.org/officeDocument/2006/math">
                    <m:r>
                      <a:rPr lang="en-US" b="0" i="1" smtClean="0">
                        <a:latin typeface="Cambria Math" panose="02040503050406030204" pitchFamily="18" charset="0"/>
                      </a:rPr>
                      <m:t>𝐴𝑠</m:t>
                    </m:r>
                    <m:r>
                      <a:rPr lang="en-US" b="0" i="1" smtClean="0">
                        <a:latin typeface="Cambria Math" panose="02040503050406030204" pitchFamily="18" charset="0"/>
                      </a:rPr>
                      <m:t> </m:t>
                    </m:r>
                    <m:func>
                      <m:funcPr>
                        <m:ctrlPr>
                          <a:rPr lang="en-US" i="1">
                            <a:latin typeface="Cambria Math" panose="02040503050406030204" pitchFamily="18" charset="0"/>
                          </a:rPr>
                        </m:ctrlPr>
                      </m:funcPr>
                      <m:fName>
                        <m:r>
                          <m:rPr>
                            <m:sty m:val="p"/>
                          </m:rPr>
                          <a:rPr lang="en-US">
                            <a:latin typeface="Cambria Math" panose="02040503050406030204" pitchFamily="18" charset="0"/>
                          </a:rPr>
                          <m:t>tan</m:t>
                        </m:r>
                      </m:fName>
                      <m:e>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𝜙</m:t>
                            </m:r>
                          </m:e>
                        </m:d>
                      </m:e>
                    </m:func>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ea typeface="Cambria Math" panose="02040503050406030204" pitchFamily="18" charset="0"/>
                          </a:rPr>
                          <m:t>∥</m:t>
                        </m:r>
                      </m:sub>
                    </m:sSub>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0.</m:t>
                    </m:r>
                  </m:oMath>
                </a14:m>
                <a:endParaRPr lang="en-US" b="0" dirty="0">
                  <a:ea typeface="Cambria Math" panose="02040503050406030204" pitchFamily="18" charset="0"/>
                </a:endParaRPr>
              </a:p>
              <a:p>
                <a:r>
                  <a:rPr lang="en-US" dirty="0"/>
                  <a:t>This implies that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𝜙</m:t>
                        </m:r>
                      </m:e>
                    </m:d>
                  </m:oMath>
                </a14:m>
                <a:r>
                  <a:rPr lang="en-US" dirty="0"/>
                  <a:t> = 90</a:t>
                </a:r>
                <a:r>
                  <a:rPr lang="en-US" baseline="30000" dirty="0"/>
                  <a:t>0</a:t>
                </a:r>
              </a:p>
              <a:p>
                <a:r>
                  <a:rPr lang="en-US" dirty="0"/>
                  <a:t>By using the Snell’s law, the Brewster angle can be found from </a:t>
                </a:r>
              </a:p>
              <a:p>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tan</m:t>
                          </m:r>
                        </m:fName>
                        <m:e>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𝐵</m:t>
                              </m:r>
                            </m:sub>
                          </m:sSub>
                        </m:e>
                      </m:func>
                      <m:r>
                        <a:rPr lang="en-US" b="0" i="1" smtClean="0">
                          <a:latin typeface="Cambria Math" panose="02040503050406030204" pitchFamily="18" charset="0"/>
                        </a:rPr>
                        <m:t>=</m:t>
                      </m:r>
                      <m:f>
                        <m:fPr>
                          <m:type m:val="skw"/>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den>
                      </m:f>
                    </m:oMath>
                  </m:oMathPara>
                </a14:m>
                <a:endParaRPr lang="en-US" dirty="0"/>
              </a:p>
            </p:txBody>
          </p:sp>
        </mc:Choice>
        <mc:Fallback>
          <p:sp>
            <p:nvSpPr>
              <p:cNvPr id="2" name="TextBox 1">
                <a:extLst>
                  <a:ext uri="{FF2B5EF4-FFF2-40B4-BE49-F238E27FC236}">
                    <a16:creationId xmlns:a16="http://schemas.microsoft.com/office/drawing/2014/main" id="{24076D44-C9D2-43EE-B84C-3A58E46C01C2}"/>
                  </a:ext>
                </a:extLst>
              </p:cNvPr>
              <p:cNvSpPr txBox="1">
                <a:spLocks noRot="1" noChangeAspect="1" noMove="1" noResize="1" noEditPoints="1" noAdjustHandles="1" noChangeArrowheads="1" noChangeShapeType="1" noTextEdit="1"/>
              </p:cNvSpPr>
              <p:nvPr/>
            </p:nvSpPr>
            <p:spPr>
              <a:xfrm>
                <a:off x="8207566" y="3429000"/>
                <a:ext cx="3418376" cy="2014975"/>
              </a:xfrm>
              <a:prstGeom prst="rect">
                <a:avLst/>
              </a:prstGeom>
              <a:blipFill>
                <a:blip r:embed="rId6"/>
                <a:stretch>
                  <a:fillRect l="-1426" r="-713" b="-40909"/>
                </a:stretch>
              </a:blipFill>
            </p:spPr>
            <p:txBody>
              <a:bodyPr/>
              <a:lstStyle/>
              <a:p>
                <a:r>
                  <a:rPr lang="en-US">
                    <a:noFill/>
                  </a:rPr>
                  <a:t> </a:t>
                </a:r>
              </a:p>
            </p:txBody>
          </p:sp>
        </mc:Fallback>
      </mc:AlternateContent>
    </p:spTree>
    <p:extLst>
      <p:ext uri="{BB962C8B-B14F-4D97-AF65-F5344CB8AC3E}">
        <p14:creationId xmlns:p14="http://schemas.microsoft.com/office/powerpoint/2010/main" val="267165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527AFB1-D122-4AAA-BF3A-ECD167F20DE5}" type="slidenum">
              <a:rPr lang="en-US" smtClean="0"/>
              <a:t>48</a:t>
            </a:fld>
            <a:endParaRPr lang="en-US"/>
          </a:p>
        </p:txBody>
      </p:sp>
      <p:pic>
        <p:nvPicPr>
          <p:cNvPr id="30722" name="Picture 2" descr="Fresnel reflection.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634" y="952161"/>
            <a:ext cx="10134221" cy="48137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23359" y="391886"/>
            <a:ext cx="8331200"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External and internal reflections at air-glass interface</a:t>
            </a:r>
          </a:p>
        </p:txBody>
      </p:sp>
      <mc:AlternateContent xmlns:mc="http://schemas.openxmlformats.org/markup-compatibility/2006">
        <mc:Choice xmlns:a14="http://schemas.microsoft.com/office/drawing/2010/main" Requires="a14">
          <p:sp>
            <p:nvSpPr>
              <p:cNvPr id="4" name="Object 3"/>
              <p:cNvSpPr txBox="1"/>
              <p:nvPr/>
            </p:nvSpPr>
            <p:spPr>
              <a:xfrm>
                <a:off x="2614613" y="2909888"/>
                <a:ext cx="1441450" cy="813813"/>
              </a:xfrm>
              <a:prstGeom prst="rect">
                <a:avLst/>
              </a:prstGeom>
              <a:solidFill>
                <a:srgbClr val="FFFF00"/>
              </a:solidFill>
            </p:spPr>
            <p:txBody>
              <a:bodyPr>
                <a:norm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𝑝</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m:t>
                                  </m:r>
                                </m:sub>
                              </m:sSub>
                            </m:e>
                          </m:d>
                        </m:e>
                        <m:sup>
                          <m:r>
                            <a:rPr lang="en-US" i="1">
                              <a:solidFill>
                                <a:srgbClr val="000000"/>
                              </a:solidFill>
                              <a:latin typeface="Cambria Math" panose="02040503050406030204" pitchFamily="18" charset="0"/>
                            </a:rPr>
                            <m:t>2</m:t>
                          </m:r>
                        </m:sup>
                      </m:sSup>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𝑠</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m:t>
                                  </m:r>
                                </m:sub>
                              </m:sSub>
                            </m:e>
                          </m:d>
                        </m:e>
                        <m:sup>
                          <m:r>
                            <a:rPr lang="en-US" i="1">
                              <a:solidFill>
                                <a:srgbClr val="000000"/>
                              </a:solidFill>
                              <a:latin typeface="Cambria Math" panose="02040503050406030204" pitchFamily="18" charset="0"/>
                            </a:rPr>
                            <m:t>2</m:t>
                          </m:r>
                        </m:sup>
                      </m:sSup>
                    </m:oMath>
                  </m:oMathPara>
                </a14:m>
                <a:endParaRPr lang="en-US"/>
              </a:p>
            </p:txBody>
          </p:sp>
        </mc:Choice>
        <mc:Fallback>
          <p:sp>
            <p:nvSpPr>
              <p:cNvPr id="4" name="Object 3"/>
              <p:cNvSpPr txBox="1">
                <a:spLocks noRot="1" noChangeAspect="1" noMove="1" noResize="1" noEditPoints="1" noAdjustHandles="1" noChangeArrowheads="1" noChangeShapeType="1" noTextEdit="1"/>
              </p:cNvSpPr>
              <p:nvPr/>
            </p:nvSpPr>
            <p:spPr>
              <a:xfrm>
                <a:off x="2614613" y="2909888"/>
                <a:ext cx="1441450" cy="813813"/>
              </a:xfrm>
              <a:prstGeom prst="rect">
                <a:avLst/>
              </a:prstGeom>
              <a:blipFill>
                <a:blip r:embed="rId3"/>
                <a:stretch>
                  <a:fillRect/>
                </a:stretch>
              </a:blipFill>
            </p:spPr>
            <p:txBody>
              <a:bodyPr/>
              <a:lstStyle/>
              <a:p>
                <a:r>
                  <a:rPr lang="en-US">
                    <a:noFill/>
                  </a:rPr>
                  <a:t> </a:t>
                </a:r>
              </a:p>
            </p:txBody>
          </p:sp>
        </mc:Fallback>
      </mc:AlternateContent>
      <p:sp>
        <p:nvSpPr>
          <p:cNvPr id="5" name="Rectangle 4"/>
          <p:cNvSpPr/>
          <p:nvPr/>
        </p:nvSpPr>
        <p:spPr>
          <a:xfrm>
            <a:off x="3812208" y="6455578"/>
            <a:ext cx="4741170" cy="369332"/>
          </a:xfrm>
          <a:prstGeom prst="rect">
            <a:avLst/>
          </a:prstGeom>
        </p:spPr>
        <p:txBody>
          <a:bodyPr wrap="none">
            <a:spAutoFit/>
          </a:bodyPr>
          <a:lstStyle/>
          <a:p>
            <a:r>
              <a:rPr lang="en-US" dirty="0"/>
              <a:t>https://en.wikipedia.org/wiki/Fresnel_equations</a:t>
            </a:r>
          </a:p>
        </p:txBody>
      </p:sp>
      <p:pic>
        <p:nvPicPr>
          <p:cNvPr id="6" name="Picture 5"/>
          <p:cNvPicPr>
            <a:picLocks noChangeAspect="1"/>
          </p:cNvPicPr>
          <p:nvPr/>
        </p:nvPicPr>
        <p:blipFill>
          <a:blip r:embed="rId4"/>
          <a:stretch>
            <a:fillRect/>
          </a:stretch>
        </p:blipFill>
        <p:spPr>
          <a:xfrm>
            <a:off x="140095" y="5765916"/>
            <a:ext cx="3366528" cy="917870"/>
          </a:xfrm>
          <a:prstGeom prst="rect">
            <a:avLst/>
          </a:prstGeom>
        </p:spPr>
      </p:pic>
      <p:cxnSp>
        <p:nvCxnSpPr>
          <p:cNvPr id="8" name="Straight Arrow Connector 7"/>
          <p:cNvCxnSpPr/>
          <p:nvPr/>
        </p:nvCxnSpPr>
        <p:spPr>
          <a:xfrm flipV="1">
            <a:off x="1698171" y="5007429"/>
            <a:ext cx="449943" cy="7584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1862" y="6270912"/>
            <a:ext cx="783772" cy="369332"/>
          </a:xfrm>
          <a:prstGeom prst="rect">
            <a:avLst/>
          </a:prstGeom>
          <a:solidFill>
            <a:schemeClr val="bg1"/>
          </a:solidFill>
        </p:spPr>
        <p:txBody>
          <a:bodyPr wrap="square" rtlCol="0">
            <a:spAutoFit/>
          </a:bodyPr>
          <a:lstStyle/>
          <a:p>
            <a:r>
              <a:rPr lang="en-US" dirty="0">
                <a:sym typeface="Symbol" panose="05050102010706020507" pitchFamily="18" charset="2"/>
              </a:rPr>
              <a:t></a:t>
            </a:r>
            <a:r>
              <a:rPr lang="en-US" dirty="0"/>
              <a:t>4%</a:t>
            </a:r>
          </a:p>
        </p:txBody>
      </p:sp>
      <p:sp>
        <p:nvSpPr>
          <p:cNvPr id="13" name="TextBox 12"/>
          <p:cNvSpPr txBox="1"/>
          <p:nvPr/>
        </p:nvSpPr>
        <p:spPr>
          <a:xfrm>
            <a:off x="2423042" y="5864526"/>
            <a:ext cx="783772" cy="369332"/>
          </a:xfrm>
          <a:prstGeom prst="rect">
            <a:avLst/>
          </a:prstGeom>
          <a:solidFill>
            <a:schemeClr val="bg1"/>
          </a:solidFill>
        </p:spPr>
        <p:txBody>
          <a:bodyPr wrap="square" rtlCol="0">
            <a:spAutoFit/>
          </a:bodyPr>
          <a:lstStyle/>
          <a:p>
            <a:r>
              <a:rPr lang="en-US" dirty="0">
                <a:sym typeface="Symbol" panose="05050102010706020507" pitchFamily="18" charset="2"/>
              </a:rPr>
              <a:t>x100</a:t>
            </a:r>
            <a:endParaRPr lang="en-US" dirty="0"/>
          </a:p>
        </p:txBody>
      </p:sp>
    </p:spTree>
    <p:extLst>
      <p:ext uri="{BB962C8B-B14F-4D97-AF65-F5344CB8AC3E}">
        <p14:creationId xmlns:p14="http://schemas.microsoft.com/office/powerpoint/2010/main" val="4287538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527AFB1-D122-4AAA-BF3A-ECD167F20DE5}" type="slidenum">
              <a:rPr lang="en-US" smtClean="0"/>
              <a:t>49</a:t>
            </a:fld>
            <a:endParaRPr lang="en-US"/>
          </a:p>
        </p:txBody>
      </p:sp>
      <p:pic>
        <p:nvPicPr>
          <p:cNvPr id="31748" name="Picture 4" descr="https://upload.wikimedia.org/wikipedia/commons/thumb/b/b8/Brewster-polarizer.svg/719px-Brewster-polarizer.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56" y="237971"/>
            <a:ext cx="5491299" cy="2642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474" y="956961"/>
            <a:ext cx="6095526" cy="224676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 stack of plates at Brewster's angle to a beam reflects off a fraction of the </a:t>
            </a:r>
            <a:r>
              <a:rPr lang="en-US" sz="2000" i="1" dirty="0">
                <a:latin typeface="Times New Roman" panose="02020603050405020304" pitchFamily="18" charset="0"/>
                <a:cs typeface="Times New Roman" panose="02020603050405020304" pitchFamily="18" charset="0"/>
              </a:rPr>
              <a:t>s</a:t>
            </a:r>
            <a:r>
              <a:rPr lang="en-US" sz="2000" dirty="0">
                <a:latin typeface="Times New Roman" panose="02020603050405020304" pitchFamily="18" charset="0"/>
                <a:cs typeface="Times New Roman" panose="02020603050405020304" pitchFamily="18" charset="0"/>
              </a:rPr>
              <a:t>-polarized light at each surface, leaving a </a:t>
            </a:r>
            <a:r>
              <a:rPr lang="en-US" sz="2000" i="1" dirty="0">
                <a:latin typeface="Times New Roman" panose="02020603050405020304" pitchFamily="18" charset="0"/>
                <a:cs typeface="Times New Roman" panose="02020603050405020304" pitchFamily="18" charset="0"/>
              </a:rPr>
              <a:t>p</a:t>
            </a:r>
            <a:r>
              <a:rPr lang="en-US" sz="2000" dirty="0">
                <a:latin typeface="Times New Roman" panose="02020603050405020304" pitchFamily="18" charset="0"/>
                <a:cs typeface="Times New Roman" panose="02020603050405020304" pitchFamily="18" charset="0"/>
              </a:rPr>
              <a:t>-polarized beam. Full polarization at Brewster's angle requires many more plates than shown. The arrows indicate the direction of the electrical field, not the magnetic field, which is perpendicular to the electric field.</a:t>
            </a:r>
          </a:p>
        </p:txBody>
      </p:sp>
      <p:sp>
        <p:nvSpPr>
          <p:cNvPr id="4" name="Rectangle 3"/>
          <p:cNvSpPr/>
          <p:nvPr/>
        </p:nvSpPr>
        <p:spPr>
          <a:xfrm>
            <a:off x="2173060" y="5648362"/>
            <a:ext cx="7620000" cy="369332"/>
          </a:xfrm>
          <a:prstGeom prst="rect">
            <a:avLst/>
          </a:prstGeom>
        </p:spPr>
        <p:txBody>
          <a:bodyPr wrap="square">
            <a:spAutoFit/>
          </a:bodyPr>
          <a:lstStyle/>
          <a:p>
            <a:r>
              <a:rPr lang="en-US" dirty="0"/>
              <a:t>https://commons.wikimedia.org/wiki/File:Brewster-polarizer.svg</a:t>
            </a:r>
          </a:p>
        </p:txBody>
      </p:sp>
      <p:pic>
        <p:nvPicPr>
          <p:cNvPr id="31750" name="Picture 6" descr="http://www.repairfaq.org/sam/onebrew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31" y="3284999"/>
            <a:ext cx="10210800" cy="30099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83657" y="6294900"/>
            <a:ext cx="9840686" cy="369332"/>
          </a:xfrm>
          <a:prstGeom prst="rect">
            <a:avLst/>
          </a:prstGeom>
        </p:spPr>
        <p:txBody>
          <a:bodyPr wrap="square">
            <a:spAutoFit/>
          </a:bodyPr>
          <a:lstStyle/>
          <a:p>
            <a:r>
              <a:rPr lang="en-US" dirty="0"/>
              <a:t>https://www.tau.ac.il/~phchlab/experiments_new/SemB04_Sucrose/02TheoreticalBackground.html</a:t>
            </a:r>
          </a:p>
        </p:txBody>
      </p:sp>
      <p:sp>
        <p:nvSpPr>
          <p:cNvPr id="6" name="Rectangle 5"/>
          <p:cNvSpPr/>
          <p:nvPr/>
        </p:nvSpPr>
        <p:spPr>
          <a:xfrm>
            <a:off x="877660" y="2834398"/>
            <a:ext cx="3830792" cy="369332"/>
          </a:xfrm>
          <a:prstGeom prst="rect">
            <a:avLst/>
          </a:prstGeom>
        </p:spPr>
        <p:txBody>
          <a:bodyPr wrap="none">
            <a:spAutoFit/>
          </a:bodyPr>
          <a:lstStyle/>
          <a:p>
            <a:r>
              <a:rPr lang="en-US" dirty="0"/>
              <a:t>https://en.wikipedia.org/wiki/Polarizer</a:t>
            </a:r>
          </a:p>
        </p:txBody>
      </p:sp>
      <p:sp>
        <p:nvSpPr>
          <p:cNvPr id="7" name="TextBox 6"/>
          <p:cNvSpPr txBox="1"/>
          <p:nvPr/>
        </p:nvSpPr>
        <p:spPr>
          <a:xfrm>
            <a:off x="6720588" y="156535"/>
            <a:ext cx="5116009"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Application of Brewster angle</a:t>
            </a:r>
          </a:p>
        </p:txBody>
      </p:sp>
      <p:sp>
        <p:nvSpPr>
          <p:cNvPr id="8" name="TextBox 7"/>
          <p:cNvSpPr txBox="1"/>
          <p:nvPr/>
        </p:nvSpPr>
        <p:spPr>
          <a:xfrm>
            <a:off x="10348231" y="4049485"/>
            <a:ext cx="1727655" cy="1323439"/>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S or P linear state of the output laser beam?</a:t>
            </a:r>
          </a:p>
        </p:txBody>
      </p:sp>
      <p:pic>
        <p:nvPicPr>
          <p:cNvPr id="31752" name="Picture 8" descr="https://perg.phys.ksu.edu/vqm/laserweb/Ch-7/7-27.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8868" y="3231461"/>
            <a:ext cx="6331777" cy="281559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111321" y="5930160"/>
            <a:ext cx="5959324" cy="369332"/>
          </a:xfrm>
          <a:prstGeom prst="rect">
            <a:avLst/>
          </a:prstGeom>
        </p:spPr>
        <p:txBody>
          <a:bodyPr wrap="none">
            <a:spAutoFit/>
          </a:bodyPr>
          <a:lstStyle/>
          <a:p>
            <a:r>
              <a:rPr lang="en-US" dirty="0"/>
              <a:t>https://perg.phys.ksu.edu/vqm/laserweb/Ch-7/F7s5t1p6.htm</a:t>
            </a:r>
          </a:p>
        </p:txBody>
      </p:sp>
    </p:spTree>
    <p:extLst>
      <p:ext uri="{BB962C8B-B14F-4D97-AF65-F5344CB8AC3E}">
        <p14:creationId xmlns:p14="http://schemas.microsoft.com/office/powerpoint/2010/main" val="306852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52"/>
                                        </p:tgtEl>
                                        <p:attrNameLst>
                                          <p:attrName>style.visibility</p:attrName>
                                        </p:attrNameLst>
                                      </p:cBhvr>
                                      <p:to>
                                        <p:strVal val="visible"/>
                                      </p:to>
                                    </p:set>
                                    <p:animEffect transition="in" filter="fade">
                                      <p:cBhvr>
                                        <p:cTn id="7" dur="500"/>
                                        <p:tgtEl>
                                          <p:spTgt spid="317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61AB7-D1A9-424D-932E-5BC02EB0F6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D87520-64B1-4C78-B3BD-93828F84FFE8}"/>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5D0A46A8-EDE8-4D4A-AB1A-3FB7AB3099F2}"/>
              </a:ext>
            </a:extLst>
          </p:cNvPr>
          <p:cNvSpPr>
            <a:spLocks noGrp="1"/>
          </p:cNvSpPr>
          <p:nvPr>
            <p:ph type="sldNum" sz="quarter" idx="12"/>
          </p:nvPr>
        </p:nvSpPr>
        <p:spPr/>
        <p:txBody>
          <a:bodyPr/>
          <a:lstStyle/>
          <a:p>
            <a:fld id="{F527AFB1-D122-4AAA-BF3A-ECD167F20DE5}" type="slidenum">
              <a:rPr lang="en-US" smtClean="0"/>
              <a:t>5</a:t>
            </a:fld>
            <a:endParaRPr lang="en-US"/>
          </a:p>
        </p:txBody>
      </p:sp>
      <p:pic>
        <p:nvPicPr>
          <p:cNvPr id="5" name="Picture 4">
            <a:extLst>
              <a:ext uri="{FF2B5EF4-FFF2-40B4-BE49-F238E27FC236}">
                <a16:creationId xmlns:a16="http://schemas.microsoft.com/office/drawing/2014/main" id="{A282D721-4BF4-48CC-A987-53FF08BAB1B4}"/>
              </a:ext>
            </a:extLst>
          </p:cNvPr>
          <p:cNvPicPr>
            <a:picLocks noChangeAspect="1"/>
          </p:cNvPicPr>
          <p:nvPr/>
        </p:nvPicPr>
        <p:blipFill>
          <a:blip r:embed="rId3"/>
          <a:stretch>
            <a:fillRect/>
          </a:stretch>
        </p:blipFill>
        <p:spPr>
          <a:xfrm>
            <a:off x="429315" y="2030560"/>
            <a:ext cx="4841132" cy="3374987"/>
          </a:xfrm>
          <a:prstGeom prst="rect">
            <a:avLst/>
          </a:prstGeom>
        </p:spPr>
      </p:pic>
      <p:sp>
        <p:nvSpPr>
          <p:cNvPr id="8" name="Rectangle 7">
            <a:extLst>
              <a:ext uri="{FF2B5EF4-FFF2-40B4-BE49-F238E27FC236}">
                <a16:creationId xmlns:a16="http://schemas.microsoft.com/office/drawing/2014/main" id="{EF2A27D1-745B-45DA-B984-129607BF035A}"/>
              </a:ext>
            </a:extLst>
          </p:cNvPr>
          <p:cNvSpPr/>
          <p:nvPr/>
        </p:nvSpPr>
        <p:spPr>
          <a:xfrm>
            <a:off x="0" y="6474000"/>
            <a:ext cx="7714034" cy="276999"/>
          </a:xfrm>
          <a:prstGeom prst="rect">
            <a:avLst/>
          </a:prstGeom>
        </p:spPr>
        <p:txBody>
          <a:bodyPr wrap="square">
            <a:spAutoFit/>
          </a:bodyPr>
          <a:lstStyle/>
          <a:p>
            <a:r>
              <a:rPr lang="en-US" sz="1200" dirty="0"/>
              <a:t>https://em.geosci.xyz/_images/electric_polarization_physics_diagram.png</a:t>
            </a:r>
          </a:p>
        </p:txBody>
      </p:sp>
      <p:sp>
        <p:nvSpPr>
          <p:cNvPr id="9" name="TextBox 8">
            <a:extLst>
              <a:ext uri="{FF2B5EF4-FFF2-40B4-BE49-F238E27FC236}">
                <a16:creationId xmlns:a16="http://schemas.microsoft.com/office/drawing/2014/main" id="{8078722F-48A7-4883-A395-479F9CBD383A}"/>
              </a:ext>
            </a:extLst>
          </p:cNvPr>
          <p:cNvSpPr txBox="1"/>
          <p:nvPr/>
        </p:nvSpPr>
        <p:spPr>
          <a:xfrm>
            <a:off x="792481" y="1043793"/>
            <a:ext cx="41148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Origin of polarization</a:t>
            </a:r>
          </a:p>
        </p:txBody>
      </p:sp>
      <p:sp>
        <p:nvSpPr>
          <p:cNvPr id="10" name="TextBox 9">
            <a:extLst>
              <a:ext uri="{FF2B5EF4-FFF2-40B4-BE49-F238E27FC236}">
                <a16:creationId xmlns:a16="http://schemas.microsoft.com/office/drawing/2014/main" id="{3E054907-9982-4459-9F1C-BCF672DF991F}"/>
              </a:ext>
            </a:extLst>
          </p:cNvPr>
          <p:cNvSpPr txBox="1"/>
          <p:nvPr/>
        </p:nvSpPr>
        <p:spPr>
          <a:xfrm>
            <a:off x="6577196" y="949371"/>
            <a:ext cx="41148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Origin of </a:t>
            </a:r>
            <a:r>
              <a:rPr lang="en-US" sz="2800" b="1" dirty="0" err="1">
                <a:latin typeface="Times New Roman" panose="02020603050405020304" pitchFamily="18" charset="0"/>
                <a:cs typeface="Times New Roman" panose="02020603050405020304" pitchFamily="18" charset="0"/>
              </a:rPr>
              <a:t>magnitization</a:t>
            </a:r>
            <a:endParaRPr lang="en-US" sz="2800" b="1" dirty="0">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B5A43AC4-DFD0-4599-B8B9-7D548BF43923}"/>
              </a:ext>
            </a:extLst>
          </p:cNvPr>
          <p:cNvPicPr>
            <a:picLocks noChangeAspect="1"/>
          </p:cNvPicPr>
          <p:nvPr/>
        </p:nvPicPr>
        <p:blipFill rotWithShape="1">
          <a:blip r:embed="rId4"/>
          <a:srcRect l="12845" t="43901" r="61862" b="16292"/>
          <a:stretch/>
        </p:blipFill>
        <p:spPr>
          <a:xfrm>
            <a:off x="5773041" y="2541044"/>
            <a:ext cx="5203546" cy="2303330"/>
          </a:xfrm>
          <a:prstGeom prst="rect">
            <a:avLst/>
          </a:prstGeom>
        </p:spPr>
      </p:pic>
      <p:sp>
        <p:nvSpPr>
          <p:cNvPr id="16" name="Rectangle 15">
            <a:extLst>
              <a:ext uri="{FF2B5EF4-FFF2-40B4-BE49-F238E27FC236}">
                <a16:creationId xmlns:a16="http://schemas.microsoft.com/office/drawing/2014/main" id="{D4B21B65-D0FA-4A87-A317-73D4ADFB4BC3}"/>
              </a:ext>
            </a:extLst>
          </p:cNvPr>
          <p:cNvSpPr/>
          <p:nvPr/>
        </p:nvSpPr>
        <p:spPr>
          <a:xfrm>
            <a:off x="7465932" y="6503847"/>
            <a:ext cx="2639184" cy="276999"/>
          </a:xfrm>
          <a:prstGeom prst="rect">
            <a:avLst/>
          </a:prstGeom>
        </p:spPr>
        <p:txBody>
          <a:bodyPr wrap="none">
            <a:spAutoFit/>
          </a:bodyPr>
          <a:lstStyle/>
          <a:p>
            <a:r>
              <a:rPr lang="en-US" sz="1200" dirty="0"/>
              <a:t>https://slideplayer.com/slide/8700248/</a:t>
            </a:r>
          </a:p>
        </p:txBody>
      </p:sp>
    </p:spTree>
    <p:extLst>
      <p:ext uri="{BB962C8B-B14F-4D97-AF65-F5344CB8AC3E}">
        <p14:creationId xmlns:p14="http://schemas.microsoft.com/office/powerpoint/2010/main" val="2909446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Scopes of study</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Electromagnetic waves in a medium having finite permeability </a:t>
            </a:r>
            <a:r>
              <a:rPr lang="en-US" sz="2400" dirty="0">
                <a:latin typeface="Times New Roman" panose="02020603050405020304" pitchFamily="18" charset="0"/>
                <a:cs typeface="Times New Roman" panose="02020603050405020304" pitchFamily="18" charset="0"/>
                <a:sym typeface="Symbol" panose="05050102010706020507" pitchFamily="18" charset="2"/>
              </a:rPr>
              <a:t> and permittivity  but with conductivity  = 0,</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The wave equation for electromagnetic Waves in a dielectric,</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Impedance of a dielectric to electromagnetic Waves,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Electromagnetic waves in a medium of properties ,  and  (where   0 ),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Electromagnetic wave velocity in a conductor and anomalous dispersion,</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6</a:t>
            </a:fld>
            <a:endParaRPr lang="en-US"/>
          </a:p>
        </p:txBody>
      </p:sp>
    </p:spTree>
    <p:extLst>
      <p:ext uri="{BB962C8B-B14F-4D97-AF65-F5344CB8AC3E}">
        <p14:creationId xmlns:p14="http://schemas.microsoft.com/office/powerpoint/2010/main" val="1288048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Electromagnetic waves in a medium having finite </a:t>
            </a:r>
            <a:r>
              <a:rPr lang="en-US" b="1" dirty="0">
                <a:solidFill>
                  <a:srgbClr val="FF0000"/>
                </a:solidFill>
                <a:latin typeface="Times New Roman" panose="02020603050405020304" pitchFamily="18" charset="0"/>
                <a:cs typeface="Times New Roman" panose="02020603050405020304" pitchFamily="18" charset="0"/>
              </a:rPr>
              <a:t>permeability </a:t>
            </a:r>
            <a:r>
              <a:rPr lang="en-US"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dirty="0">
                <a:latin typeface="Times New Roman" panose="02020603050405020304" pitchFamily="18" charset="0"/>
                <a:cs typeface="Times New Roman" panose="02020603050405020304" pitchFamily="18" charset="0"/>
                <a:sym typeface="Symbol" panose="05050102010706020507" pitchFamily="18" charset="2"/>
              </a:rPr>
              <a:t>and </a:t>
            </a:r>
            <a:r>
              <a:rPr lang="en-US"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permittivity </a:t>
            </a:r>
            <a:r>
              <a:rPr lang="en-US" dirty="0">
                <a:latin typeface="Times New Roman" panose="02020603050405020304" pitchFamily="18" charset="0"/>
                <a:cs typeface="Times New Roman" panose="02020603050405020304" pitchFamily="18" charset="0"/>
                <a:sym typeface="Symbol" panose="05050102010706020507" pitchFamily="18" charset="2"/>
              </a:rPr>
              <a:t> but with </a:t>
            </a:r>
            <a:r>
              <a:rPr lang="en-US"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conductivity  = 0</a:t>
            </a:r>
            <a:endParaRPr lang="en-US" b="1" dirty="0">
              <a:solidFill>
                <a:srgbClr val="FF0000"/>
              </a:solidFill>
            </a:endParaRPr>
          </a:p>
        </p:txBody>
      </p:sp>
      <p:sp>
        <p:nvSpPr>
          <p:cNvPr id="3" name="Content Placeholder 2"/>
          <p:cNvSpPr>
            <a:spLocks noGrp="1"/>
          </p:cNvSpPr>
          <p:nvPr>
            <p:ph idx="1"/>
          </p:nvPr>
        </p:nvSpPr>
        <p:spPr>
          <a:xfrm>
            <a:off x="889491" y="1855462"/>
            <a:ext cx="10322992"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conditions </a:t>
            </a:r>
          </a:p>
          <a:p>
            <a:pPr marL="457200" indent="-457200">
              <a:buAutoNum type="arabicParenBoth"/>
            </a:pPr>
            <a:r>
              <a:rPr lang="en-US" sz="2400" dirty="0">
                <a:latin typeface="Times New Roman" panose="02020603050405020304" pitchFamily="18" charset="0"/>
                <a:cs typeface="Times New Roman" panose="02020603050405020304" pitchFamily="18" charset="0"/>
              </a:rPr>
              <a:t>The properties (</a:t>
            </a: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amplitude, phase, frequency, wavelength and speed) of the chosen plane waves in </a:t>
            </a:r>
            <a:r>
              <a:rPr lang="en-US" sz="2400" i="1" dirty="0" err="1">
                <a:latin typeface="Times New Roman" panose="02020603050405020304" pitchFamily="18" charset="0"/>
                <a:cs typeface="Times New Roman" panose="02020603050405020304" pitchFamily="18" charset="0"/>
              </a:rPr>
              <a:t>xy</a:t>
            </a:r>
            <a:r>
              <a:rPr lang="en-US" sz="2400" dirty="0">
                <a:latin typeface="Times New Roman" panose="02020603050405020304" pitchFamily="18" charset="0"/>
                <a:cs typeface="Times New Roman" panose="02020603050405020304" pitchFamily="18" charset="0"/>
              </a:rPr>
              <a:t> plane are constant,</a:t>
            </a:r>
          </a:p>
          <a:p>
            <a:pPr marL="457200" indent="-457200">
              <a:buAutoNum type="arabicParenBoth"/>
            </a:pPr>
            <a:r>
              <a:rPr lang="en-US" sz="2400" dirty="0">
                <a:latin typeface="Times New Roman" panose="02020603050405020304" pitchFamily="18" charset="0"/>
                <a:cs typeface="Times New Roman" panose="02020603050405020304" pitchFamily="18" charset="0"/>
              </a:rPr>
              <a:t>These properties will not vary with respect to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 and all derivatives </a:t>
            </a:r>
            <a:r>
              <a:rPr lang="en-US" sz="2400" dirty="0">
                <a:latin typeface="Times New Roman" panose="02020603050405020304" pitchFamily="18" charset="0"/>
                <a:cs typeface="Times New Roman" panose="02020603050405020304" pitchFamily="18" charset="0"/>
                <a:sym typeface="Symbol" panose="05050102010706020507" pitchFamily="18" charset="2"/>
              </a:rPr>
              <a:t>/x and /y will be</a:t>
            </a:r>
            <a:r>
              <a:rPr lang="en-US" sz="2400" dirty="0">
                <a:latin typeface="Times New Roman" panose="02020603050405020304" pitchFamily="18" charset="0"/>
                <a:cs typeface="Times New Roman" panose="02020603050405020304" pitchFamily="18" charset="0"/>
              </a:rPr>
              <a:t>  zero.</a:t>
            </a:r>
          </a:p>
          <a:p>
            <a:pPr marL="457200" indent="-457200">
              <a:buFont typeface="Calibri" panose="020F0502020204030204" pitchFamily="34" charset="0"/>
              <a:buAutoNum type="arabicParenBoth"/>
            </a:pPr>
            <a:r>
              <a:rPr lang="en-US" sz="2400" dirty="0">
                <a:latin typeface="Times New Roman" panose="02020603050405020304" pitchFamily="18" charset="0"/>
                <a:cs typeface="Times New Roman" panose="02020603050405020304" pitchFamily="18" charset="0"/>
              </a:rPr>
              <a:t>In dielectric such as free space, no charge (</a:t>
            </a:r>
            <a:r>
              <a:rPr lang="en-US" sz="2400" dirty="0">
                <a:latin typeface="Times New Roman" panose="02020603050405020304" pitchFamily="18" charset="0"/>
                <a:cs typeface="Times New Roman" panose="02020603050405020304" pitchFamily="18" charset="0"/>
                <a:sym typeface="Symbol" panose="05050102010706020507" pitchFamily="18" charset="2"/>
              </a:rPr>
              <a:t> = 0</a:t>
            </a:r>
            <a:r>
              <a:rPr lang="en-US" sz="2400" dirty="0">
                <a:latin typeface="Times New Roman" panose="02020603050405020304" pitchFamily="18" charset="0"/>
                <a:cs typeface="Times New Roman" panose="02020603050405020304" pitchFamily="18" charset="0"/>
              </a:rPr>
              <a:t>) and no current density  (J = 0).</a:t>
            </a:r>
          </a:p>
          <a:p>
            <a:pPr marL="457200" indent="-457200">
              <a:buAutoNum type="arabicParenBoth"/>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27AFB1-D122-4AAA-BF3A-ECD167F20DE5}" type="slidenum">
              <a:rPr lang="en-US" smtClean="0"/>
              <a:t>7</a:t>
            </a:fld>
            <a:endParaRPr lang="en-US"/>
          </a:p>
        </p:txBody>
      </p:sp>
    </p:spTree>
    <p:extLst>
      <p:ext uri="{BB962C8B-B14F-4D97-AF65-F5344CB8AC3E}">
        <p14:creationId xmlns:p14="http://schemas.microsoft.com/office/powerpoint/2010/main" val="4028191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393" y="-446274"/>
            <a:ext cx="10058400" cy="1450757"/>
          </a:xfrm>
        </p:spPr>
        <p:txBody>
          <a:bodyPr/>
          <a:lstStyle/>
          <a:p>
            <a:r>
              <a:rPr lang="en-US" b="1" dirty="0">
                <a:latin typeface="Times New Roman" panose="02020603050405020304" pitchFamily="18" charset="0"/>
                <a:cs typeface="Times New Roman" panose="02020603050405020304" pitchFamily="18" charset="0"/>
              </a:rPr>
              <a:t>Maxwell’s equations in dielectric</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527AFB1-D122-4AAA-BF3A-ECD167F20DE5}" type="slidenum">
              <a:rPr lang="en-US" smtClean="0"/>
              <a:t>8</a:t>
            </a:fld>
            <a:endParaRPr lang="en-US"/>
          </a:p>
        </p:txBody>
      </p:sp>
      <p:pic>
        <p:nvPicPr>
          <p:cNvPr id="5" name="Picture 4"/>
          <p:cNvPicPr>
            <a:picLocks noChangeAspect="1"/>
          </p:cNvPicPr>
          <p:nvPr/>
        </p:nvPicPr>
        <p:blipFill>
          <a:blip r:embed="rId2"/>
          <a:stretch>
            <a:fillRect/>
          </a:stretch>
        </p:blipFill>
        <p:spPr>
          <a:xfrm>
            <a:off x="6415964" y="3271008"/>
            <a:ext cx="3375277" cy="2246553"/>
          </a:xfrm>
          <a:prstGeom prst="rect">
            <a:avLst/>
          </a:prstGeom>
          <a:ln w="38100">
            <a:solidFill>
              <a:srgbClr val="FF0000"/>
            </a:solidFill>
            <a:prstDash val="dash"/>
          </a:ln>
        </p:spPr>
      </p:pic>
      <p:pic>
        <p:nvPicPr>
          <p:cNvPr id="7" name="Picture 6"/>
          <p:cNvPicPr>
            <a:picLocks noChangeAspect="1"/>
          </p:cNvPicPr>
          <p:nvPr/>
        </p:nvPicPr>
        <p:blipFill>
          <a:blip r:embed="rId3"/>
          <a:stretch>
            <a:fillRect/>
          </a:stretch>
        </p:blipFill>
        <p:spPr>
          <a:xfrm>
            <a:off x="2307636" y="4576172"/>
            <a:ext cx="2939034" cy="1950469"/>
          </a:xfrm>
          <a:prstGeom prst="rect">
            <a:avLst/>
          </a:prstGeom>
          <a:ln w="38100">
            <a:solidFill>
              <a:srgbClr val="FF0000"/>
            </a:solidFill>
            <a:prstDash val="dash"/>
          </a:ln>
        </p:spPr>
      </p:pic>
      <p:pic>
        <p:nvPicPr>
          <p:cNvPr id="8" name="Picture 7"/>
          <p:cNvPicPr>
            <a:picLocks noChangeAspect="1"/>
          </p:cNvPicPr>
          <p:nvPr/>
        </p:nvPicPr>
        <p:blipFill>
          <a:blip r:embed="rId4"/>
          <a:stretch>
            <a:fillRect/>
          </a:stretch>
        </p:blipFill>
        <p:spPr>
          <a:xfrm>
            <a:off x="5509731" y="1068005"/>
            <a:ext cx="2867350" cy="730313"/>
          </a:xfrm>
          <a:prstGeom prst="rect">
            <a:avLst/>
          </a:prstGeom>
          <a:ln w="38100">
            <a:solidFill>
              <a:srgbClr val="FF0000"/>
            </a:solidFill>
            <a:prstDash val="dash"/>
          </a:ln>
        </p:spPr>
      </p:pic>
      <p:pic>
        <p:nvPicPr>
          <p:cNvPr id="9" name="Picture 8"/>
          <p:cNvPicPr>
            <a:picLocks noChangeAspect="1"/>
          </p:cNvPicPr>
          <p:nvPr/>
        </p:nvPicPr>
        <p:blipFill>
          <a:blip r:embed="rId5"/>
          <a:stretch>
            <a:fillRect/>
          </a:stretch>
        </p:blipFill>
        <p:spPr>
          <a:xfrm>
            <a:off x="5345469" y="2109006"/>
            <a:ext cx="2867350" cy="810469"/>
          </a:xfrm>
          <a:prstGeom prst="rect">
            <a:avLst/>
          </a:prstGeom>
          <a:ln w="38100">
            <a:solidFill>
              <a:srgbClr val="FF0000"/>
            </a:solidFill>
            <a:prstDash val="dash"/>
          </a:ln>
        </p:spPr>
      </p:pic>
      <p:sp>
        <p:nvSpPr>
          <p:cNvPr id="11" name="Right Arrow 10"/>
          <p:cNvSpPr/>
          <p:nvPr/>
        </p:nvSpPr>
        <p:spPr>
          <a:xfrm rot="20043854">
            <a:off x="3907753" y="1736726"/>
            <a:ext cx="1360010" cy="216725"/>
          </a:xfrm>
          <a:prstGeom prst="rightArrow">
            <a:avLst>
              <a:gd name="adj1" fmla="val 50000"/>
              <a:gd name="adj2" fmla="val 6199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0881226">
            <a:off x="4199138" y="2373051"/>
            <a:ext cx="931713" cy="216725"/>
          </a:xfrm>
          <a:prstGeom prst="rightArrow">
            <a:avLst>
              <a:gd name="adj1" fmla="val 5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507648">
            <a:off x="3736944" y="3372109"/>
            <a:ext cx="2365364" cy="24840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4275615">
            <a:off x="3320389" y="3926355"/>
            <a:ext cx="652361" cy="2167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795657" y="1147270"/>
            <a:ext cx="740229"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(1A)</a:t>
            </a:r>
          </a:p>
        </p:txBody>
      </p:sp>
      <p:sp>
        <p:nvSpPr>
          <p:cNvPr id="19" name="TextBox 18"/>
          <p:cNvSpPr txBox="1"/>
          <p:nvPr/>
        </p:nvSpPr>
        <p:spPr>
          <a:xfrm>
            <a:off x="8351148" y="2281359"/>
            <a:ext cx="740229"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(2A)</a:t>
            </a:r>
          </a:p>
        </p:txBody>
      </p:sp>
      <p:sp>
        <p:nvSpPr>
          <p:cNvPr id="20" name="TextBox 19"/>
          <p:cNvSpPr txBox="1"/>
          <p:nvPr/>
        </p:nvSpPr>
        <p:spPr>
          <a:xfrm>
            <a:off x="9816241" y="3910908"/>
            <a:ext cx="740229"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(3A)</a:t>
            </a:r>
          </a:p>
        </p:txBody>
      </p:sp>
      <p:sp>
        <p:nvSpPr>
          <p:cNvPr id="21" name="TextBox 20"/>
          <p:cNvSpPr txBox="1"/>
          <p:nvPr/>
        </p:nvSpPr>
        <p:spPr>
          <a:xfrm>
            <a:off x="5914571" y="5610117"/>
            <a:ext cx="740229"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(4A)</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678981FC-D473-4A5D-A3FE-6038DC03856F}"/>
                  </a:ext>
                </a:extLst>
              </p:cNvPr>
              <p:cNvSpPr/>
              <p:nvPr/>
            </p:nvSpPr>
            <p:spPr>
              <a:xfrm>
                <a:off x="446743" y="2021065"/>
                <a:ext cx="3823416" cy="1629677"/>
              </a:xfrm>
              <a:prstGeom prst="rect">
                <a:avLst/>
              </a:prstGeom>
              <a:ln w="28575">
                <a:solidFill>
                  <a:srgbClr val="FF0000"/>
                </a:solidFill>
              </a:ln>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𝐷</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𝜌</m:t>
                      </m:r>
                      <m:r>
                        <a:rPr lang="en-US" i="1">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e>
                      </m:d>
                      <m:r>
                        <a:rPr lang="en-US" i="1">
                          <a:latin typeface="Cambria Math" panose="02040503050406030204" pitchFamily="18" charset="0"/>
                          <a:ea typeface="Cambria Math" panose="02040503050406030204" pitchFamily="18" charset="0"/>
                        </a:rPr>
                        <m:t> </m:t>
                      </m:r>
                    </m:oMath>
                  </m:oMathPara>
                </a14:m>
                <a:endParaRPr lang="en-US"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𝐵</m:t>
                          </m:r>
                        </m:e>
                      </m:acc>
                      <m:r>
                        <a:rPr lang="en-US" i="1">
                          <a:latin typeface="Cambria Math" panose="02040503050406030204" pitchFamily="18" charset="0"/>
                          <a:ea typeface="Cambria Math" panose="02040503050406030204" pitchFamily="18" charset="0"/>
                        </a:rPr>
                        <m:t>=0        </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 (2)</m:t>
                      </m:r>
                    </m:oMath>
                  </m:oMathPara>
                </a14:m>
                <a:endParaRPr lang="en-US" dirty="0"/>
              </a:p>
              <a:p>
                <a:r>
                  <a:rPr lang="en-US" dirty="0"/>
                  <a:t>      </a:t>
                </a:r>
                <a14:m>
                  <m:oMath xmlns:m="http://schemas.openxmlformats.org/officeDocument/2006/math">
                    <m:r>
                      <m:rPr>
                        <m:sty m:val="p"/>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𝐸</m:t>
                        </m:r>
                      </m:e>
                    </m:acc>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𝐵</m:t>
                            </m:r>
                          </m:e>
                        </m:acc>
                        <m:r>
                          <a:rPr lang="en-US" i="1">
                            <a:latin typeface="Cambria Math" panose="02040503050406030204" pitchFamily="18" charset="0"/>
                            <a:ea typeface="Cambria Math" panose="02040503050406030204" pitchFamily="18" charset="0"/>
                          </a:rPr>
                          <m:t> </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sym typeface="Symbol" panose="05050102010706020507" pitchFamily="18" charset="2"/>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𝐻</m:t>
                            </m:r>
                          </m:e>
                        </m:acc>
                        <m:r>
                          <a:rPr lang="en-US" i="1">
                            <a:latin typeface="Cambria Math" panose="02040503050406030204" pitchFamily="18" charset="0"/>
                            <a:ea typeface="Cambria Math" panose="02040503050406030204" pitchFamily="18" charset="0"/>
                          </a:rPr>
                          <m:t> </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den>
                    </m:f>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(3)</m:t>
                    </m:r>
                  </m:oMath>
                </a14:m>
                <a:r>
                  <a:rPr lang="en-US" dirty="0"/>
                  <a:t> </a:t>
                </a:r>
              </a:p>
              <a:p>
                <a:r>
                  <a:rPr lang="en-US" dirty="0">
                    <a:ea typeface="Cambria Math" panose="02040503050406030204" pitchFamily="18" charset="0"/>
                  </a:rPr>
                  <a:t>       </a:t>
                </a:r>
                <a14:m>
                  <m:oMath xmlns:m="http://schemas.openxmlformats.org/officeDocument/2006/math">
                    <m:r>
                      <m:rPr>
                        <m:sty m:val="p"/>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𝐻</m:t>
                        </m:r>
                      </m:e>
                    </m:acc>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𝐷</m:t>
                            </m:r>
                          </m:e>
                        </m:acc>
                        <m:r>
                          <a:rPr lang="en-US" i="1">
                            <a:latin typeface="Cambria Math" panose="02040503050406030204" pitchFamily="18" charset="0"/>
                            <a:ea typeface="Cambria Math" panose="02040503050406030204" pitchFamily="18" charset="0"/>
                          </a:rPr>
                          <m:t> </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sym typeface="Symbol" panose="05050102010706020507" pitchFamily="18" charset="2"/>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𝐸</m:t>
                            </m:r>
                          </m:e>
                        </m:acc>
                        <m:r>
                          <a:rPr lang="en-US" i="1">
                            <a:latin typeface="Cambria Math" panose="02040503050406030204" pitchFamily="18" charset="0"/>
                            <a:ea typeface="Cambria Math" panose="02040503050406030204" pitchFamily="18" charset="0"/>
                          </a:rPr>
                          <m:t> </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den>
                    </m:f>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(4)</m:t>
                    </m:r>
                  </m:oMath>
                </a14:m>
                <a:r>
                  <a:rPr lang="en-US" dirty="0"/>
                  <a:t> </a:t>
                </a:r>
              </a:p>
            </p:txBody>
          </p:sp>
        </mc:Choice>
        <mc:Fallback xmlns="">
          <p:sp>
            <p:nvSpPr>
              <p:cNvPr id="12" name="Rectangle 11">
                <a:extLst>
                  <a:ext uri="{FF2B5EF4-FFF2-40B4-BE49-F238E27FC236}">
                    <a16:creationId xmlns:a16="http://schemas.microsoft.com/office/drawing/2014/main" id="{678981FC-D473-4A5D-A3FE-6038DC03856F}"/>
                  </a:ext>
                </a:extLst>
              </p:cNvPr>
              <p:cNvSpPr>
                <a:spLocks noRot="1" noChangeAspect="1" noMove="1" noResize="1" noEditPoints="1" noAdjustHandles="1" noChangeArrowheads="1" noChangeShapeType="1" noTextEdit="1"/>
              </p:cNvSpPr>
              <p:nvPr/>
            </p:nvSpPr>
            <p:spPr>
              <a:xfrm>
                <a:off x="446743" y="2021065"/>
                <a:ext cx="3823416" cy="1629677"/>
              </a:xfrm>
              <a:prstGeom prst="rect">
                <a:avLst/>
              </a:prstGeom>
              <a:blipFill>
                <a:blip r:embed="rId6"/>
                <a:stretch>
                  <a:fillRect/>
                </a:stretch>
              </a:blipFill>
              <a:ln w="28575">
                <a:solidFill>
                  <a:srgbClr val="FF0000"/>
                </a:solidFill>
              </a:ln>
            </p:spPr>
            <p:txBody>
              <a:bodyPr/>
              <a:lstStyle/>
              <a:p>
                <a:r>
                  <a:rPr lang="en-US">
                    <a:noFill/>
                  </a:rPr>
                  <a:t> </a:t>
                </a:r>
              </a:p>
            </p:txBody>
          </p:sp>
        </mc:Fallback>
      </mc:AlternateContent>
      <p:sp>
        <p:nvSpPr>
          <p:cNvPr id="6" name="Arrow: Right 5">
            <a:extLst>
              <a:ext uri="{FF2B5EF4-FFF2-40B4-BE49-F238E27FC236}">
                <a16:creationId xmlns:a16="http://schemas.microsoft.com/office/drawing/2014/main" id="{D0E638AC-7F4E-44BE-AF12-196837896A41}"/>
              </a:ext>
            </a:extLst>
          </p:cNvPr>
          <p:cNvSpPr/>
          <p:nvPr/>
        </p:nvSpPr>
        <p:spPr>
          <a:xfrm rot="10800000">
            <a:off x="9182817" y="2390746"/>
            <a:ext cx="651753" cy="2094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64F0472B-AA4E-4677-A641-57CEF16E014C}"/>
              </a:ext>
            </a:extLst>
          </p:cNvPr>
          <p:cNvSpPr/>
          <p:nvPr/>
        </p:nvSpPr>
        <p:spPr>
          <a:xfrm rot="10800000">
            <a:off x="10190551" y="5047523"/>
            <a:ext cx="651753" cy="2094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669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sym typeface="Symbol" panose="05050102010706020507" pitchFamily="18" charset="2"/>
              </a:rPr>
              <a:t>The wave equation of electromagnetic waves in a dielectric</a:t>
            </a:r>
            <a:endParaRPr lang="en-US" dirty="0"/>
          </a:p>
        </p:txBody>
      </p:sp>
      <p:sp>
        <p:nvSpPr>
          <p:cNvPr id="3" name="Content Placeholder 2"/>
          <p:cNvSpPr>
            <a:spLocks noGrp="1"/>
          </p:cNvSpPr>
          <p:nvPr>
            <p:ph idx="1"/>
          </p:nvPr>
        </p:nvSpPr>
        <p:spPr>
          <a:xfrm>
            <a:off x="1097280" y="1845734"/>
            <a:ext cx="10058400" cy="436638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Since, with these plane waves, all derivatives with respect to x and y are zero.  Equations  (2A) and (3A) give</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implies that </a:t>
            </a:r>
            <a:r>
              <a:rPr lang="en-US" sz="2400" i="1" dirty="0">
                <a:latin typeface="Times New Roman" panose="02020603050405020304" pitchFamily="18" charset="0"/>
                <a:cs typeface="Times New Roman" panose="02020603050405020304" pitchFamily="18" charset="0"/>
              </a:rPr>
              <a:t>H</a:t>
            </a:r>
            <a:r>
              <a:rPr lang="en-US" sz="2400" i="1" baseline="-25000" dirty="0">
                <a:latin typeface="Times New Roman" panose="02020603050405020304" pitchFamily="18" charset="0"/>
                <a:cs typeface="Times New Roman" panose="02020603050405020304" pitchFamily="18" charset="0"/>
              </a:rPr>
              <a:t>z</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constant in space and time.</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H</a:t>
            </a:r>
            <a:r>
              <a:rPr lang="en-US" sz="2400" i="1" baseline="-25000" dirty="0">
                <a:latin typeface="Times New Roman" panose="02020603050405020304" pitchFamily="18" charset="0"/>
                <a:cs typeface="Times New Roman" panose="02020603050405020304" pitchFamily="18" charset="0"/>
              </a:rPr>
              <a:t>z</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has no effect on the wave motion. For simplicity, put </a:t>
            </a:r>
            <a:r>
              <a:rPr lang="en-US" sz="2400" i="1" dirty="0">
                <a:latin typeface="Times New Roman" panose="02020603050405020304" pitchFamily="18" charset="0"/>
                <a:cs typeface="Times New Roman" panose="02020603050405020304" pitchFamily="18" charset="0"/>
              </a:rPr>
              <a:t>H</a:t>
            </a:r>
            <a:r>
              <a:rPr lang="en-US" sz="2400" i="1" baseline="-25000" dirty="0">
                <a:latin typeface="Times New Roman" panose="02020603050405020304" pitchFamily="18" charset="0"/>
                <a:cs typeface="Times New Roman" panose="02020603050405020304" pitchFamily="18" charset="0"/>
              </a:rPr>
              <a:t>z </a:t>
            </a:r>
            <a:r>
              <a:rPr lang="en-US" sz="2400" dirty="0">
                <a:latin typeface="Times New Roman" panose="02020603050405020304" pitchFamily="18" charset="0"/>
                <a:cs typeface="Times New Roman" panose="02020603050405020304" pitchFamily="18" charset="0"/>
              </a:rPr>
              <a:t> = 0.</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similar consideration of equations (1A) and (4A) leads to  </a:t>
            </a:r>
            <a:r>
              <a:rPr lang="en-US" sz="2400" i="1" dirty="0" err="1">
                <a:latin typeface="Times New Roman" panose="02020603050405020304" pitchFamily="18" charset="0"/>
                <a:cs typeface="Times New Roman" panose="02020603050405020304" pitchFamily="18" charset="0"/>
              </a:rPr>
              <a:t>E</a:t>
            </a:r>
            <a:r>
              <a:rPr lang="en-US" sz="2400" i="1" baseline="-25000" dirty="0" err="1">
                <a:latin typeface="Times New Roman" panose="02020603050405020304" pitchFamily="18" charset="0"/>
                <a:cs typeface="Times New Roman" panose="02020603050405020304" pitchFamily="18" charset="0"/>
              </a:rPr>
              <a:t>z</a:t>
            </a:r>
            <a:r>
              <a:rPr lang="en-US" sz="2400" i="1"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0.</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above results suggest that the oscillations in </a:t>
            </a:r>
            <a:r>
              <a:rPr lang="en-US" sz="2400" b="1" i="1" dirty="0">
                <a:solidFill>
                  <a:srgbClr val="FF0000"/>
                </a:solidFill>
                <a:latin typeface="Times New Roman" panose="02020603050405020304" pitchFamily="18" charset="0"/>
                <a:cs typeface="Times New Roman" panose="02020603050405020304" pitchFamily="18" charset="0"/>
              </a:rPr>
              <a:t>H</a:t>
            </a:r>
            <a:r>
              <a:rPr lang="en-US" sz="2400" b="1" dirty="0">
                <a:solidFill>
                  <a:srgbClr val="FF0000"/>
                </a:solidFill>
                <a:latin typeface="Times New Roman" panose="02020603050405020304" pitchFamily="18" charset="0"/>
                <a:cs typeface="Times New Roman" panose="02020603050405020304" pitchFamily="18" charset="0"/>
              </a:rPr>
              <a:t> and </a:t>
            </a:r>
            <a:r>
              <a:rPr lang="en-US" sz="2400" b="1" i="1" dirty="0">
                <a:solidFill>
                  <a:srgbClr val="FF0000"/>
                </a:solidFill>
                <a:latin typeface="Times New Roman" panose="02020603050405020304" pitchFamily="18" charset="0"/>
                <a:cs typeface="Times New Roman" panose="02020603050405020304" pitchFamily="18" charset="0"/>
              </a:rPr>
              <a:t>E</a:t>
            </a:r>
            <a:r>
              <a:rPr lang="en-US" sz="2400" b="1" dirty="0">
                <a:solidFill>
                  <a:srgbClr val="FF0000"/>
                </a:solidFill>
                <a:latin typeface="Times New Roman" panose="02020603050405020304" pitchFamily="18" charset="0"/>
                <a:cs typeface="Times New Roman" panose="02020603050405020304" pitchFamily="18" charset="0"/>
              </a:rPr>
              <a:t> occur in direction perpendicular to </a:t>
            </a:r>
            <a:r>
              <a:rPr lang="en-US" sz="2400" b="1" i="1" dirty="0">
                <a:solidFill>
                  <a:srgbClr val="FF0000"/>
                </a:solidFill>
                <a:latin typeface="Times New Roman" panose="02020603050405020304" pitchFamily="18" charset="0"/>
                <a:cs typeface="Times New Roman" panose="02020603050405020304" pitchFamily="18" charset="0"/>
              </a:rPr>
              <a:t>z</a:t>
            </a:r>
            <a:r>
              <a:rPr lang="en-US" sz="2400" b="1" dirty="0">
                <a:solidFill>
                  <a:srgbClr val="FF0000"/>
                </a:solidFill>
                <a:latin typeface="Times New Roman" panose="02020603050405020304" pitchFamily="18" charset="0"/>
                <a:cs typeface="Times New Roman" panose="02020603050405020304" pitchFamily="18" charset="0"/>
              </a:rPr>
              <a:t>-direction</a:t>
            </a:r>
            <a:r>
              <a:rPr lang="en-US" sz="2400" dirty="0">
                <a:latin typeface="Times New Roman" panose="02020603050405020304" pitchFamily="18" charset="0"/>
                <a:cs typeface="Times New Roman" panose="02020603050405020304" pitchFamily="18" charset="0"/>
              </a:rPr>
              <a:t>. In other words, the </a:t>
            </a:r>
            <a:r>
              <a:rPr lang="en-US" sz="2400" b="1" dirty="0">
                <a:solidFill>
                  <a:srgbClr val="FF0000"/>
                </a:solidFill>
                <a:latin typeface="Times New Roman" panose="02020603050405020304" pitchFamily="18" charset="0"/>
                <a:cs typeface="Times New Roman" panose="02020603050405020304" pitchFamily="18" charset="0"/>
              </a:rPr>
              <a:t>EM plane wave is transverse</a:t>
            </a:r>
            <a:r>
              <a:rPr lang="en-US" sz="2400"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F527AFB1-D122-4AAA-BF3A-ECD167F20DE5}" type="slidenum">
              <a:rPr lang="en-US" smtClean="0"/>
              <a:t>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928515638"/>
              </p:ext>
            </p:extLst>
          </p:nvPr>
        </p:nvGraphicFramePr>
        <p:xfrm>
          <a:off x="4152900" y="2737803"/>
          <a:ext cx="3451860" cy="758920"/>
        </p:xfrm>
        <a:graphic>
          <a:graphicData uri="http://schemas.openxmlformats.org/presentationml/2006/ole">
            <mc:AlternateContent xmlns:mc="http://schemas.openxmlformats.org/markup-compatibility/2006">
              <mc:Choice xmlns:v="urn:schemas-microsoft-com:vml" Requires="v">
                <p:oleObj spid="_x0000_s33874" name="Equation" r:id="rId3" imgW="1790640" imgH="393480" progId="Equation.DSMT4">
                  <p:embed/>
                </p:oleObj>
              </mc:Choice>
              <mc:Fallback>
                <p:oleObj name="Equation" r:id="rId3" imgW="1790640" imgH="393480" progId="Equation.DSMT4">
                  <p:embed/>
                  <p:pic>
                    <p:nvPicPr>
                      <p:cNvPr id="0" name=""/>
                      <p:cNvPicPr/>
                      <p:nvPr/>
                    </p:nvPicPr>
                    <p:blipFill>
                      <a:blip r:embed="rId4"/>
                      <a:stretch>
                        <a:fillRect/>
                      </a:stretch>
                    </p:blipFill>
                    <p:spPr>
                      <a:xfrm>
                        <a:off x="4152900" y="2737803"/>
                        <a:ext cx="3451860" cy="758920"/>
                      </a:xfrm>
                      <a:prstGeom prst="rect">
                        <a:avLst/>
                      </a:prstGeom>
                    </p:spPr>
                  </p:pic>
                </p:oleObj>
              </mc:Fallback>
            </mc:AlternateContent>
          </a:graphicData>
        </a:graphic>
      </p:graphicFrame>
      <p:cxnSp>
        <p:nvCxnSpPr>
          <p:cNvPr id="7" name="Straight Arrow Connector 6">
            <a:extLst>
              <a:ext uri="{FF2B5EF4-FFF2-40B4-BE49-F238E27FC236}">
                <a16:creationId xmlns:a16="http://schemas.microsoft.com/office/drawing/2014/main" id="{300ACB8D-E933-444E-BC09-CAFE92DF9385}"/>
              </a:ext>
            </a:extLst>
          </p:cNvPr>
          <p:cNvCxnSpPr/>
          <p:nvPr/>
        </p:nvCxnSpPr>
        <p:spPr>
          <a:xfrm flipH="1" flipV="1">
            <a:off x="4844374" y="3326860"/>
            <a:ext cx="875490" cy="4377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5D830CC-46A1-4DE8-8B7B-EA1AA8E061FD}"/>
              </a:ext>
            </a:extLst>
          </p:cNvPr>
          <p:cNvCxnSpPr>
            <a:cxnSpLocks/>
          </p:cNvCxnSpPr>
          <p:nvPr/>
        </p:nvCxnSpPr>
        <p:spPr>
          <a:xfrm flipH="1" flipV="1">
            <a:off x="6809361" y="3443222"/>
            <a:ext cx="175099" cy="3213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97757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3228</TotalTime>
  <Words>4025</Words>
  <Application>Microsoft Office PowerPoint</Application>
  <PresentationFormat>Widescreen</PresentationFormat>
  <Paragraphs>442</Paragraphs>
  <Slides>49</Slides>
  <Notes>23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8" baseType="lpstr">
      <vt:lpstr>Arial</vt:lpstr>
      <vt:lpstr>Calibri</vt:lpstr>
      <vt:lpstr>Calibri Light</vt:lpstr>
      <vt:lpstr>Cambria Math</vt:lpstr>
      <vt:lpstr>Cordia New</vt:lpstr>
      <vt:lpstr>Symbol</vt:lpstr>
      <vt:lpstr>Times New Roman</vt:lpstr>
      <vt:lpstr>Retrospect</vt:lpstr>
      <vt:lpstr>Equation</vt:lpstr>
      <vt:lpstr>Electromagnetic Waves</vt:lpstr>
      <vt:lpstr>Maxwell’s Equations, General Set</vt:lpstr>
      <vt:lpstr>Significance of the Maxwell’s equations</vt:lpstr>
      <vt:lpstr>Permittivity () and permeability ()</vt:lpstr>
      <vt:lpstr>PowerPoint Presentation</vt:lpstr>
      <vt:lpstr>Scopes of study</vt:lpstr>
      <vt:lpstr>Electromagnetic waves in a medium having finite permeability  and permittivity  but with conductivity  = 0</vt:lpstr>
      <vt:lpstr>Maxwell’s equations in dielectric</vt:lpstr>
      <vt:lpstr>The wave equation of electromagnetic waves in a dielectric</vt:lpstr>
      <vt:lpstr>The wave equation for electromagnetic waves in a dielectric : plane-polarized waves (1)</vt:lpstr>
      <vt:lpstr>Recall a formal derivation of the wave equation from Maxwell’s equations  in dielectric (1)</vt:lpstr>
      <vt:lpstr>Recall a formal derivation of the wave equation from Maxwell’s equations  in dielectric (2)</vt:lpstr>
      <vt:lpstr>The wave equation for electromagnetic Waves in dielectric : plane-polarized waves (2)</vt:lpstr>
      <vt:lpstr>Plane electromagnetic waves</vt:lpstr>
      <vt:lpstr>Energy density of electromagnetic wave in free space</vt:lpstr>
      <vt:lpstr>Poynting vector (1)</vt:lpstr>
      <vt:lpstr>Poynting vector (2)</vt:lpstr>
      <vt:lpstr>Problem : Poynting vector (energy flow in w/m2)</vt:lpstr>
      <vt:lpstr>Solution</vt:lpstr>
      <vt:lpstr>Solution</vt:lpstr>
      <vt:lpstr>Problem : average irradiance</vt:lpstr>
      <vt:lpstr>Solution</vt:lpstr>
      <vt:lpstr>Impedance of a dielectric to electromagnetic Waves</vt:lpstr>
      <vt:lpstr>Electromagnetic waves in a medium of properties ,  and  (where   0 ) (1)</vt:lpstr>
      <vt:lpstr>PowerPoint Presentation</vt:lpstr>
      <vt:lpstr>Electromagnetic wave in a conductor</vt:lpstr>
      <vt:lpstr>Solution of the wave equation with diffusion effect</vt:lpstr>
      <vt:lpstr>PowerPoint Presentation</vt:lpstr>
      <vt:lpstr>PowerPoint Presentation</vt:lpstr>
      <vt:lpstr>Skin depth</vt:lpstr>
      <vt:lpstr>Example of skin depth for metals</vt:lpstr>
      <vt:lpstr>PowerPoint Presentation</vt:lpstr>
      <vt:lpstr>Recall the illustration of dispersion relation</vt:lpstr>
      <vt:lpstr>PowerPoint Presentation</vt:lpstr>
      <vt:lpstr>Solution</vt:lpstr>
      <vt:lpstr>When is a medium a conductor or a dielectric?</vt:lpstr>
      <vt:lpstr>PowerPoint Presentation</vt:lpstr>
      <vt:lpstr>PowerPoint Presentation</vt:lpstr>
      <vt:lpstr>Impedance of a conduction medium to EM waves</vt:lpstr>
      <vt:lpstr>The magnitude of ZC</vt:lpstr>
      <vt:lpstr>Reflection and transmission of EM waves at a boundary : Normal incidence</vt:lpstr>
      <vt:lpstr>Reflection  and transmission coefficients : normal incidence</vt:lpstr>
      <vt:lpstr>Oblique incidence and Fresnel’s Equations for dielectrics</vt:lpstr>
      <vt:lpstr>Reflection and transmission coefficients : oblique incidence</vt:lpstr>
      <vt:lpstr>Reflection and transmission coefficients in terms of refractive index n</vt:lpstr>
      <vt:lpstr>Fresnel’s equations</vt:lpstr>
      <vt:lpstr>PowerPoint Presentation</vt:lpstr>
      <vt:lpstr>PowerPoint Presentation</vt:lpstr>
      <vt:lpstr>PowerPoint Presentation</vt:lpstr>
    </vt:vector>
  </TitlesOfParts>
  <Company>Mahidol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Electromagnetic Waves</dc:title>
  <dc:creator>rachapak.chi@gmail.com</dc:creator>
  <cp:lastModifiedBy>Rachpak Chitaree</cp:lastModifiedBy>
  <cp:revision>241</cp:revision>
  <dcterms:created xsi:type="dcterms:W3CDTF">2017-10-11T01:35:21Z</dcterms:created>
  <dcterms:modified xsi:type="dcterms:W3CDTF">2020-11-30T04:15:51Z</dcterms:modified>
</cp:coreProperties>
</file>